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8" r:id="rId2"/>
  </p:sldIdLst>
  <p:sldSz cx="42062400" cy="43891200"/>
  <p:notesSz cx="6858000" cy="9144000"/>
  <p:defaultTextStyle>
    <a:defPPr>
      <a:defRPr lang="en-US"/>
    </a:defPPr>
    <a:lvl1pPr marL="0" algn="l" defTabSz="2455804" rtl="0" eaLnBrk="1" latinLnBrk="0" hangingPunct="1">
      <a:defRPr sz="9700" kern="1200">
        <a:solidFill>
          <a:schemeClr val="tx1"/>
        </a:solidFill>
        <a:latin typeface="+mn-lt"/>
        <a:ea typeface="+mn-ea"/>
        <a:cs typeface="+mn-cs"/>
      </a:defRPr>
    </a:lvl1pPr>
    <a:lvl2pPr marL="2455804" algn="l" defTabSz="2455804" rtl="0" eaLnBrk="1" latinLnBrk="0" hangingPunct="1">
      <a:defRPr sz="9700" kern="1200">
        <a:solidFill>
          <a:schemeClr val="tx1"/>
        </a:solidFill>
        <a:latin typeface="+mn-lt"/>
        <a:ea typeface="+mn-ea"/>
        <a:cs typeface="+mn-cs"/>
      </a:defRPr>
    </a:lvl2pPr>
    <a:lvl3pPr marL="4911608" algn="l" defTabSz="2455804" rtl="0" eaLnBrk="1" latinLnBrk="0" hangingPunct="1">
      <a:defRPr sz="9700" kern="1200">
        <a:solidFill>
          <a:schemeClr val="tx1"/>
        </a:solidFill>
        <a:latin typeface="+mn-lt"/>
        <a:ea typeface="+mn-ea"/>
        <a:cs typeface="+mn-cs"/>
      </a:defRPr>
    </a:lvl3pPr>
    <a:lvl4pPr marL="7367412" algn="l" defTabSz="2455804" rtl="0" eaLnBrk="1" latinLnBrk="0" hangingPunct="1">
      <a:defRPr sz="9700" kern="1200">
        <a:solidFill>
          <a:schemeClr val="tx1"/>
        </a:solidFill>
        <a:latin typeface="+mn-lt"/>
        <a:ea typeface="+mn-ea"/>
        <a:cs typeface="+mn-cs"/>
      </a:defRPr>
    </a:lvl4pPr>
    <a:lvl5pPr marL="9823216" algn="l" defTabSz="2455804" rtl="0" eaLnBrk="1" latinLnBrk="0" hangingPunct="1">
      <a:defRPr sz="9700" kern="1200">
        <a:solidFill>
          <a:schemeClr val="tx1"/>
        </a:solidFill>
        <a:latin typeface="+mn-lt"/>
        <a:ea typeface="+mn-ea"/>
        <a:cs typeface="+mn-cs"/>
      </a:defRPr>
    </a:lvl5pPr>
    <a:lvl6pPr marL="12279020" algn="l" defTabSz="2455804" rtl="0" eaLnBrk="1" latinLnBrk="0" hangingPunct="1">
      <a:defRPr sz="9700" kern="1200">
        <a:solidFill>
          <a:schemeClr val="tx1"/>
        </a:solidFill>
        <a:latin typeface="+mn-lt"/>
        <a:ea typeface="+mn-ea"/>
        <a:cs typeface="+mn-cs"/>
      </a:defRPr>
    </a:lvl6pPr>
    <a:lvl7pPr marL="14734824" algn="l" defTabSz="2455804" rtl="0" eaLnBrk="1" latinLnBrk="0" hangingPunct="1">
      <a:defRPr sz="9700" kern="1200">
        <a:solidFill>
          <a:schemeClr val="tx1"/>
        </a:solidFill>
        <a:latin typeface="+mn-lt"/>
        <a:ea typeface="+mn-ea"/>
        <a:cs typeface="+mn-cs"/>
      </a:defRPr>
    </a:lvl7pPr>
    <a:lvl8pPr marL="17190629" algn="l" defTabSz="2455804" rtl="0" eaLnBrk="1" latinLnBrk="0" hangingPunct="1">
      <a:defRPr sz="9700" kern="1200">
        <a:solidFill>
          <a:schemeClr val="tx1"/>
        </a:solidFill>
        <a:latin typeface="+mn-lt"/>
        <a:ea typeface="+mn-ea"/>
        <a:cs typeface="+mn-cs"/>
      </a:defRPr>
    </a:lvl8pPr>
    <a:lvl9pPr marL="19646433" algn="l" defTabSz="2455804" rtl="0" eaLnBrk="1" latinLnBrk="0" hangingPunct="1">
      <a:defRPr sz="9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819E48"/>
    <a:srgbClr val="BEE86A"/>
    <a:srgbClr val="BDFF85"/>
    <a:srgbClr val="C9FF76"/>
    <a:srgbClr val="80E845"/>
    <a:srgbClr val="126BA1"/>
    <a:srgbClr val="6893BB"/>
    <a:srgbClr val="C5E8A3"/>
    <a:srgbClr val="D3E8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6840" autoAdjust="0"/>
    <p:restoredTop sz="98983" autoAdjust="0"/>
  </p:normalViewPr>
  <p:slideViewPr>
    <p:cSldViewPr snapToGrid="0" snapToObjects="1">
      <p:cViewPr varScale="1">
        <p:scale>
          <a:sx n="19" d="100"/>
          <a:sy n="19" d="100"/>
        </p:scale>
        <p:origin x="-2080" y="-224"/>
      </p:cViewPr>
      <p:guideLst>
        <p:guide orient="horz" pos="13824"/>
        <p:guide pos="1324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childer:Desktop:Rdata:RegressionSummary_NewSlop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childer:Desktop:Rdata:RegressionSummary_NewSlop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childer:Desktop:Rdata:RegressionSummary_NewSlop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childer:Desktop:Rdata:RegressionSummary_NewSlope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childer:Desktop:Rdata:RegressionSummary_NewSlope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childer:Desktop:Rdata:RegressionSummary_NewSlop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4000"/>
            </a:pPr>
            <a:r>
              <a:rPr lang="en-US" sz="4000"/>
              <a:t>400K</a:t>
            </a:r>
            <a:r>
              <a:rPr lang="en-US" sz="4000" baseline="0"/>
              <a:t> Intervals</a:t>
            </a:r>
            <a:endParaRPr lang="en-US" sz="400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'Hominin-Carnivora'!$A$4:$A$5</c:f>
              <c:strCache>
                <c:ptCount val="2"/>
                <c:pt idx="0">
                  <c:v>Hominins</c:v>
                </c:pt>
                <c:pt idx="1">
                  <c:v>Carnivora</c:v>
                </c:pt>
              </c:strCache>
            </c:strRef>
          </c:cat>
          <c:val>
            <c:numRef>
              <c:f>'Hominin-Carnivora'!$I$4:$I$5</c:f>
              <c:numCache>
                <c:formatCode>General</c:formatCode>
                <c:ptCount val="2"/>
                <c:pt idx="0">
                  <c:v>1.175346</c:v>
                </c:pt>
                <c:pt idx="1">
                  <c:v>0.0</c:v>
                </c:pt>
              </c:numCache>
            </c:numRef>
          </c:val>
        </c:ser>
        <c:ser>
          <c:idx val="1"/>
          <c:order val="1"/>
          <c:invertIfNegative val="0"/>
          <c:cat>
            <c:strRef>
              <c:f>'Hominin-Carnivora'!$A$4:$A$5</c:f>
              <c:strCache>
                <c:ptCount val="2"/>
                <c:pt idx="0">
                  <c:v>Hominins</c:v>
                </c:pt>
                <c:pt idx="1">
                  <c:v>Carnivora</c:v>
                </c:pt>
              </c:strCache>
            </c:strRef>
          </c:cat>
          <c:val>
            <c:numRef>
              <c:f>'Hominin-Carnivora'!$J$4:$J$5</c:f>
              <c:numCache>
                <c:formatCode>General</c:formatCode>
                <c:ptCount val="2"/>
                <c:pt idx="0">
                  <c:v>0.0</c:v>
                </c:pt>
                <c:pt idx="1">
                  <c:v>0.0</c:v>
                </c:pt>
              </c:numCache>
            </c:numRef>
          </c:val>
        </c:ser>
        <c:ser>
          <c:idx val="2"/>
          <c:order val="2"/>
          <c:invertIfNegative val="0"/>
          <c:cat>
            <c:strRef>
              <c:f>'Hominin-Carnivora'!$A$4:$A$5</c:f>
              <c:strCache>
                <c:ptCount val="2"/>
                <c:pt idx="0">
                  <c:v>Hominins</c:v>
                </c:pt>
                <c:pt idx="1">
                  <c:v>Carnivora</c:v>
                </c:pt>
              </c:strCache>
            </c:strRef>
          </c:cat>
          <c:val>
            <c:numRef>
              <c:f>'Hominin-Carnivora'!$K$4:$K$5</c:f>
              <c:numCache>
                <c:formatCode>General</c:formatCode>
                <c:ptCount val="2"/>
                <c:pt idx="0">
                  <c:v>0.0</c:v>
                </c:pt>
                <c:pt idx="1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1941800"/>
        <c:axId val="-2110146488"/>
      </c:barChart>
      <c:catAx>
        <c:axId val="-211194180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ysClr val="window" lastClr="FFFFFF">
                    <a:alpha val="0"/>
                  </a:sysClr>
                </a:solidFill>
              </a:defRPr>
            </a:pPr>
            <a:endParaRPr lang="en-US"/>
          </a:p>
        </c:txPr>
        <c:crossAx val="-2110146488"/>
        <c:crosses val="autoZero"/>
        <c:auto val="1"/>
        <c:lblAlgn val="ctr"/>
        <c:lblOffset val="100"/>
        <c:noMultiLvlLbl val="0"/>
      </c:catAx>
      <c:valAx>
        <c:axId val="-2110146488"/>
        <c:scaling>
          <c:orientation val="minMax"/>
          <c:max val="10.0"/>
          <c:min val="-1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4000"/>
            </a:pPr>
            <a:endParaRPr lang="en-US"/>
          </a:p>
        </c:txPr>
        <c:crossAx val="-2111941800"/>
        <c:crosses val="autoZero"/>
        <c:crossBetween val="between"/>
        <c:majorUnit val="10.0"/>
      </c:valAx>
      <c:spPr>
        <a:solidFill>
          <a:schemeClr val="dk1"/>
        </a:solidFill>
        <a:ln w="25400" cap="flat" cmpd="sng" algn="ctr">
          <a:solidFill>
            <a:schemeClr val="dk1">
              <a:shade val="50000"/>
            </a:schemeClr>
          </a:solidFill>
          <a:prstDash val="solid"/>
        </a:ln>
        <a:effectLst/>
      </c:spPr>
    </c:plotArea>
    <c:plotVisOnly val="1"/>
    <c:dispBlanksAs val="gap"/>
    <c:showDLblsOverMax val="0"/>
  </c:chart>
  <c:spPr>
    <a:solidFill>
      <a:schemeClr val="dk1"/>
    </a:solidFill>
    <a:ln w="38100" cap="flat" cmpd="sng" algn="ctr">
      <a:noFill/>
      <a:prstDash val="solid"/>
    </a:ln>
    <a:effectLst>
      <a:outerShdw blurRad="40000" dist="20000" dir="5400000" rotWithShape="0">
        <a:srgbClr val="000000">
          <a:alpha val="38000"/>
        </a:srgbClr>
      </a:outerShdw>
    </a:effectLst>
  </c:spPr>
  <c:txPr>
    <a:bodyPr/>
    <a:lstStyle/>
    <a:p>
      <a:pPr>
        <a:defRPr>
          <a:solidFill>
            <a:schemeClr val="lt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4000"/>
            </a:pPr>
            <a:r>
              <a:rPr lang="en-US" sz="4000"/>
              <a:t>200K</a:t>
            </a:r>
            <a:r>
              <a:rPr lang="en-US" sz="4000" baseline="0"/>
              <a:t> Intervals</a:t>
            </a:r>
            <a:endParaRPr lang="en-US" sz="400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'Hominin-Carnivora'!$A$6:$A$7</c:f>
              <c:strCache>
                <c:ptCount val="2"/>
                <c:pt idx="0">
                  <c:v>Hominins</c:v>
                </c:pt>
                <c:pt idx="1">
                  <c:v>Carnivora</c:v>
                </c:pt>
              </c:strCache>
            </c:strRef>
          </c:cat>
          <c:val>
            <c:numRef>
              <c:f>'Hominin-Carnivora'!$I$6:$I$7</c:f>
              <c:numCache>
                <c:formatCode>General</c:formatCode>
                <c:ptCount val="2"/>
                <c:pt idx="0">
                  <c:v>1.4054</c:v>
                </c:pt>
                <c:pt idx="1">
                  <c:v>-5.9001</c:v>
                </c:pt>
              </c:numCache>
            </c:numRef>
          </c:val>
        </c:ser>
        <c:ser>
          <c:idx val="1"/>
          <c:order val="1"/>
          <c:invertIfNegative val="0"/>
          <c:cat>
            <c:strRef>
              <c:f>'Hominin-Carnivora'!$A$6:$A$7</c:f>
              <c:strCache>
                <c:ptCount val="2"/>
                <c:pt idx="0">
                  <c:v>Hominins</c:v>
                </c:pt>
                <c:pt idx="1">
                  <c:v>Carnivora</c:v>
                </c:pt>
              </c:strCache>
            </c:strRef>
          </c:cat>
          <c:val>
            <c:numRef>
              <c:f>'Hominin-Carnivora'!$J$6:$J$7</c:f>
              <c:numCache>
                <c:formatCode>General</c:formatCode>
                <c:ptCount val="2"/>
                <c:pt idx="0">
                  <c:v>0.0</c:v>
                </c:pt>
                <c:pt idx="1">
                  <c:v>96.8284</c:v>
                </c:pt>
              </c:numCache>
            </c:numRef>
          </c:val>
        </c:ser>
        <c:ser>
          <c:idx val="2"/>
          <c:order val="2"/>
          <c:invertIfNegative val="0"/>
          <c:cat>
            <c:strRef>
              <c:f>'Hominin-Carnivora'!$A$6:$A$7</c:f>
              <c:strCache>
                <c:ptCount val="2"/>
                <c:pt idx="0">
                  <c:v>Hominins</c:v>
                </c:pt>
                <c:pt idx="1">
                  <c:v>Carnivora</c:v>
                </c:pt>
              </c:strCache>
            </c:strRef>
          </c:cat>
          <c:val>
            <c:numRef>
              <c:f>'Hominin-Carnivora'!$K$6:$K$7</c:f>
              <c:numCache>
                <c:formatCode>General</c:formatCode>
                <c:ptCount val="2"/>
                <c:pt idx="0">
                  <c:v>0.0</c:v>
                </c:pt>
                <c:pt idx="1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29041464"/>
        <c:axId val="-2111710776"/>
      </c:barChart>
      <c:catAx>
        <c:axId val="-2029041464"/>
        <c:scaling>
          <c:orientation val="minMax"/>
        </c:scaling>
        <c:delete val="1"/>
        <c:axPos val="b"/>
        <c:majorTickMark val="out"/>
        <c:minorTickMark val="none"/>
        <c:tickLblPos val="nextTo"/>
        <c:crossAx val="-2111710776"/>
        <c:crosses val="autoZero"/>
        <c:auto val="1"/>
        <c:lblAlgn val="ctr"/>
        <c:lblOffset val="100"/>
        <c:noMultiLvlLbl val="0"/>
      </c:catAx>
      <c:valAx>
        <c:axId val="-2111710776"/>
        <c:scaling>
          <c:orientation val="minMax"/>
          <c:max val="10.0"/>
          <c:min val="-1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4000"/>
            </a:pPr>
            <a:endParaRPr lang="en-US"/>
          </a:p>
        </c:txPr>
        <c:crossAx val="-2029041464"/>
        <c:crosses val="autoZero"/>
        <c:crossBetween val="between"/>
        <c:majorUnit val="10.0"/>
      </c:valAx>
      <c:spPr>
        <a:solidFill>
          <a:schemeClr val="dk1"/>
        </a:solidFill>
        <a:ln w="25400" cap="flat" cmpd="sng" algn="ctr">
          <a:solidFill>
            <a:schemeClr val="dk1">
              <a:shade val="50000"/>
            </a:schemeClr>
          </a:solidFill>
          <a:prstDash val="solid"/>
        </a:ln>
        <a:effectLst/>
      </c:spPr>
    </c:plotArea>
    <c:plotVisOnly val="1"/>
    <c:dispBlanksAs val="gap"/>
    <c:showDLblsOverMax val="0"/>
  </c:chart>
  <c:spPr>
    <a:solidFill>
      <a:schemeClr val="dk1"/>
    </a:solidFill>
    <a:ln w="38100" cap="flat" cmpd="sng" algn="ctr">
      <a:noFill/>
      <a:prstDash val="solid"/>
    </a:ln>
    <a:effectLst>
      <a:outerShdw blurRad="40000" dist="20000" dir="5400000" rotWithShape="0">
        <a:srgbClr val="000000">
          <a:alpha val="38000"/>
        </a:srgbClr>
      </a:outerShdw>
    </a:effectLst>
  </c:spPr>
  <c:txPr>
    <a:bodyPr/>
    <a:lstStyle/>
    <a:p>
      <a:pPr>
        <a:defRPr>
          <a:solidFill>
            <a:schemeClr val="lt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4000"/>
            </a:pPr>
            <a:r>
              <a:rPr lang="en-US" sz="4000"/>
              <a:t>1</a:t>
            </a:r>
            <a:r>
              <a:rPr lang="en-US" sz="4000" baseline="0"/>
              <a:t>MY Intervals</a:t>
            </a:r>
            <a:endParaRPr lang="en-US" sz="400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FOSSILS!$A$8:$A$13</c:f>
              <c:strCache>
                <c:ptCount val="6"/>
                <c:pt idx="0">
                  <c:v>HomininPrimates</c:v>
                </c:pt>
                <c:pt idx="1">
                  <c:v>Artiodactyla</c:v>
                </c:pt>
                <c:pt idx="2">
                  <c:v>Carnivora</c:v>
                </c:pt>
                <c:pt idx="3">
                  <c:v>Cetacea</c:v>
                </c:pt>
                <c:pt idx="4">
                  <c:v>Perissodactyla</c:v>
                </c:pt>
                <c:pt idx="5">
                  <c:v>Primates</c:v>
                </c:pt>
              </c:strCache>
            </c:strRef>
          </c:cat>
          <c:val>
            <c:numRef>
              <c:f>FOSSILS!$L$8:$L$13</c:f>
              <c:numCache>
                <c:formatCode>General</c:formatCode>
                <c:ptCount val="6"/>
                <c:pt idx="0">
                  <c:v>0.0</c:v>
                </c:pt>
                <c:pt idx="1">
                  <c:v>0.0</c:v>
                </c:pt>
                <c:pt idx="2">
                  <c:v>0.385505115819887</c:v>
                </c:pt>
                <c:pt idx="3">
                  <c:v>0.0</c:v>
                </c:pt>
                <c:pt idx="4">
                  <c:v>0.384315687742442</c:v>
                </c:pt>
                <c:pt idx="5">
                  <c:v>0.704462149067476</c:v>
                </c:pt>
              </c:numCache>
            </c:numRef>
          </c:val>
        </c:ser>
        <c:ser>
          <c:idx val="1"/>
          <c:order val="1"/>
          <c:invertIfNegative val="0"/>
          <c:cat>
            <c:strRef>
              <c:f>FOSSILS!$A$8:$A$13</c:f>
              <c:strCache>
                <c:ptCount val="6"/>
                <c:pt idx="0">
                  <c:v>HomininPrimates</c:v>
                </c:pt>
                <c:pt idx="1">
                  <c:v>Artiodactyla</c:v>
                </c:pt>
                <c:pt idx="2">
                  <c:v>Carnivora</c:v>
                </c:pt>
                <c:pt idx="3">
                  <c:v>Cetacea</c:v>
                </c:pt>
                <c:pt idx="4">
                  <c:v>Perissodactyla</c:v>
                </c:pt>
                <c:pt idx="5">
                  <c:v>Primates</c:v>
                </c:pt>
              </c:strCache>
            </c:strRef>
          </c:cat>
          <c:val>
            <c:numRef>
              <c:f>FOSSILS!$M$8:$M$13</c:f>
              <c:numCache>
                <c:formatCode>General</c:formatCode>
                <c:ptCount val="6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</c:numCache>
            </c:numRef>
          </c:val>
        </c:ser>
        <c:ser>
          <c:idx val="2"/>
          <c:order val="2"/>
          <c:invertIfNegative val="0"/>
          <c:cat>
            <c:strRef>
              <c:f>FOSSILS!$A$8:$A$13</c:f>
              <c:strCache>
                <c:ptCount val="6"/>
                <c:pt idx="0">
                  <c:v>HomininPrimates</c:v>
                </c:pt>
                <c:pt idx="1">
                  <c:v>Artiodactyla</c:v>
                </c:pt>
                <c:pt idx="2">
                  <c:v>Carnivora</c:v>
                </c:pt>
                <c:pt idx="3">
                  <c:v>Cetacea</c:v>
                </c:pt>
                <c:pt idx="4">
                  <c:v>Perissodactyla</c:v>
                </c:pt>
                <c:pt idx="5">
                  <c:v>Primates</c:v>
                </c:pt>
              </c:strCache>
            </c:strRef>
          </c:cat>
          <c:val>
            <c:numRef>
              <c:f>FOSSILS!$N$8:$N$13</c:f>
              <c:numCache>
                <c:formatCode>General</c:formatCode>
                <c:ptCount val="6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2016696"/>
        <c:axId val="-2037254616"/>
      </c:barChart>
      <c:catAx>
        <c:axId val="-211201669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tx1"/>
                </a:solidFill>
              </a:defRPr>
            </a:pPr>
            <a:endParaRPr lang="en-US"/>
          </a:p>
        </c:txPr>
        <c:crossAx val="-2037254616"/>
        <c:crosses val="autoZero"/>
        <c:auto val="1"/>
        <c:lblAlgn val="ctr"/>
        <c:lblOffset val="100"/>
        <c:noMultiLvlLbl val="0"/>
      </c:catAx>
      <c:valAx>
        <c:axId val="-2037254616"/>
        <c:scaling>
          <c:orientation val="minMax"/>
          <c:max val="1.0"/>
          <c:min val="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4000"/>
            </a:pPr>
            <a:endParaRPr lang="en-US"/>
          </a:p>
        </c:txPr>
        <c:crossAx val="-2112016696"/>
        <c:crosses val="autoZero"/>
        <c:crossBetween val="between"/>
        <c:majorUnit val="1.0"/>
        <c:minorUnit val="0.8"/>
      </c:valAx>
      <c:spPr>
        <a:solidFill>
          <a:schemeClr val="dk1"/>
        </a:solidFill>
        <a:ln w="25400" cap="flat" cmpd="sng" algn="ctr">
          <a:solidFill>
            <a:schemeClr val="dk1">
              <a:shade val="50000"/>
            </a:schemeClr>
          </a:solidFill>
          <a:prstDash val="solid"/>
        </a:ln>
        <a:effectLst/>
      </c:spPr>
    </c:plotArea>
    <c:plotVisOnly val="1"/>
    <c:dispBlanksAs val="gap"/>
    <c:showDLblsOverMax val="0"/>
  </c:chart>
  <c:spPr>
    <a:solidFill>
      <a:schemeClr val="dk1"/>
    </a:solidFill>
    <a:ln w="38100" cap="flat" cmpd="sng" algn="ctr">
      <a:noFill/>
      <a:prstDash val="solid"/>
    </a:ln>
    <a:effectLst>
      <a:outerShdw blurRad="40000" dist="20000" dir="5400000" rotWithShape="0">
        <a:srgbClr val="000000">
          <a:alpha val="38000"/>
        </a:srgbClr>
      </a:outerShdw>
    </a:effectLst>
  </c:spPr>
  <c:txPr>
    <a:bodyPr/>
    <a:lstStyle/>
    <a:p>
      <a:pPr>
        <a:defRPr>
          <a:solidFill>
            <a:schemeClr val="lt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4000"/>
            </a:pPr>
            <a:r>
              <a:rPr lang="en-US" sz="4000"/>
              <a:t>400K</a:t>
            </a:r>
            <a:r>
              <a:rPr lang="en-US" sz="4000" baseline="0"/>
              <a:t> Intervals</a:t>
            </a:r>
            <a:endParaRPr lang="en-US" sz="400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FOSSILS!$A$14:$A$19</c:f>
              <c:strCache>
                <c:ptCount val="6"/>
                <c:pt idx="0">
                  <c:v>Hominins</c:v>
                </c:pt>
                <c:pt idx="1">
                  <c:v>Artiodactyla</c:v>
                </c:pt>
                <c:pt idx="2">
                  <c:v>Carnivora</c:v>
                </c:pt>
                <c:pt idx="3">
                  <c:v>Cetacea</c:v>
                </c:pt>
                <c:pt idx="4">
                  <c:v>Perissodactyla</c:v>
                </c:pt>
                <c:pt idx="5">
                  <c:v>Primates</c:v>
                </c:pt>
              </c:strCache>
            </c:strRef>
          </c:cat>
          <c:val>
            <c:numRef>
              <c:f>FOSSILS!$L$14:$L$19</c:f>
              <c:numCache>
                <c:formatCode>General</c:formatCode>
                <c:ptCount val="6"/>
                <c:pt idx="0">
                  <c:v>0.610994987656942</c:v>
                </c:pt>
                <c:pt idx="1">
                  <c:v>0.0</c:v>
                </c:pt>
                <c:pt idx="2">
                  <c:v>0.334687990639137</c:v>
                </c:pt>
                <c:pt idx="3">
                  <c:v>0.0</c:v>
                </c:pt>
                <c:pt idx="4">
                  <c:v>0.352153552528336</c:v>
                </c:pt>
                <c:pt idx="5">
                  <c:v>0.0</c:v>
                </c:pt>
              </c:numCache>
            </c:numRef>
          </c:val>
        </c:ser>
        <c:ser>
          <c:idx val="1"/>
          <c:order val="1"/>
          <c:invertIfNegative val="0"/>
          <c:cat>
            <c:strRef>
              <c:f>FOSSILS!$A$14:$A$19</c:f>
              <c:strCache>
                <c:ptCount val="6"/>
                <c:pt idx="0">
                  <c:v>Hominins</c:v>
                </c:pt>
                <c:pt idx="1">
                  <c:v>Artiodactyla</c:v>
                </c:pt>
                <c:pt idx="2">
                  <c:v>Carnivora</c:v>
                </c:pt>
                <c:pt idx="3">
                  <c:v>Cetacea</c:v>
                </c:pt>
                <c:pt idx="4">
                  <c:v>Perissodactyla</c:v>
                </c:pt>
                <c:pt idx="5">
                  <c:v>Primates</c:v>
                </c:pt>
              </c:strCache>
            </c:strRef>
          </c:cat>
          <c:val>
            <c:numRef>
              <c:f>FOSSILS!$M$14:$M$19</c:f>
              <c:numCache>
                <c:formatCode>General</c:formatCode>
                <c:ptCount val="6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</c:numCache>
            </c:numRef>
          </c:val>
        </c:ser>
        <c:ser>
          <c:idx val="2"/>
          <c:order val="2"/>
          <c:invertIfNegative val="0"/>
          <c:cat>
            <c:strRef>
              <c:f>FOSSILS!$A$14:$A$19</c:f>
              <c:strCache>
                <c:ptCount val="6"/>
                <c:pt idx="0">
                  <c:v>Hominins</c:v>
                </c:pt>
                <c:pt idx="1">
                  <c:v>Artiodactyla</c:v>
                </c:pt>
                <c:pt idx="2">
                  <c:v>Carnivora</c:v>
                </c:pt>
                <c:pt idx="3">
                  <c:v>Cetacea</c:v>
                </c:pt>
                <c:pt idx="4">
                  <c:v>Perissodactyla</c:v>
                </c:pt>
                <c:pt idx="5">
                  <c:v>Primates</c:v>
                </c:pt>
              </c:strCache>
            </c:strRef>
          </c:cat>
          <c:val>
            <c:numRef>
              <c:f>FOSSILS!$N$14:$N$19</c:f>
              <c:numCache>
                <c:formatCode>General</c:formatCode>
                <c:ptCount val="6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0.388407320328852</c:v>
                </c:pt>
                <c:pt idx="5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27732024"/>
        <c:axId val="2082391416"/>
      </c:barChart>
      <c:catAx>
        <c:axId val="-202773202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 lang="en-US"/>
          </a:p>
        </c:txPr>
        <c:crossAx val="2082391416"/>
        <c:crosses val="autoZero"/>
        <c:auto val="1"/>
        <c:lblAlgn val="ctr"/>
        <c:lblOffset val="100"/>
        <c:noMultiLvlLbl val="0"/>
      </c:catAx>
      <c:valAx>
        <c:axId val="2082391416"/>
        <c:scaling>
          <c:orientation val="minMax"/>
          <c:max val="1.0"/>
          <c:min val="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4000"/>
            </a:pPr>
            <a:endParaRPr lang="en-US"/>
          </a:p>
        </c:txPr>
        <c:crossAx val="-2027732024"/>
        <c:crosses val="autoZero"/>
        <c:crossBetween val="between"/>
        <c:majorUnit val="1.0"/>
      </c:valAx>
      <c:spPr>
        <a:solidFill>
          <a:schemeClr val="dk1"/>
        </a:solidFill>
        <a:ln w="25400" cap="flat" cmpd="sng" algn="ctr">
          <a:solidFill>
            <a:schemeClr val="dk1">
              <a:shade val="50000"/>
            </a:schemeClr>
          </a:solidFill>
          <a:prstDash val="solid"/>
        </a:ln>
        <a:effectLst/>
      </c:spPr>
    </c:plotArea>
    <c:plotVisOnly val="1"/>
    <c:dispBlanksAs val="gap"/>
    <c:showDLblsOverMax val="0"/>
  </c:chart>
  <c:spPr>
    <a:solidFill>
      <a:schemeClr val="dk1"/>
    </a:solidFill>
    <a:ln w="38100" cap="flat" cmpd="sng" algn="ctr">
      <a:noFill/>
      <a:prstDash val="solid"/>
    </a:ln>
    <a:effectLst>
      <a:outerShdw blurRad="40000" dist="20000" dir="5400000" rotWithShape="0">
        <a:srgbClr val="000000">
          <a:alpha val="38000"/>
        </a:srgbClr>
      </a:outerShdw>
    </a:effectLst>
  </c:spPr>
  <c:txPr>
    <a:bodyPr/>
    <a:lstStyle/>
    <a:p>
      <a:pPr>
        <a:defRPr>
          <a:solidFill>
            <a:schemeClr val="lt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4000"/>
            </a:pPr>
            <a:r>
              <a:rPr lang="en-US" sz="4000"/>
              <a:t>200K Intervals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FOSSILS!$A$20:$A$25</c:f>
              <c:strCache>
                <c:ptCount val="6"/>
                <c:pt idx="0">
                  <c:v>Hominins</c:v>
                </c:pt>
                <c:pt idx="1">
                  <c:v>Artiodactyla</c:v>
                </c:pt>
                <c:pt idx="2">
                  <c:v>Carnivora</c:v>
                </c:pt>
                <c:pt idx="3">
                  <c:v>Cetacea</c:v>
                </c:pt>
                <c:pt idx="4">
                  <c:v>Perissodactyla</c:v>
                </c:pt>
                <c:pt idx="5">
                  <c:v>Primates</c:v>
                </c:pt>
              </c:strCache>
            </c:strRef>
          </c:cat>
          <c:val>
            <c:numRef>
              <c:f>FOSSILS!$L$20:$L$25</c:f>
              <c:numCache>
                <c:formatCode>General</c:formatCode>
                <c:ptCount val="6"/>
                <c:pt idx="0">
                  <c:v>0.720448062428334</c:v>
                </c:pt>
                <c:pt idx="1">
                  <c:v>0.0</c:v>
                </c:pt>
                <c:pt idx="2">
                  <c:v>0.290583997527485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</c:numCache>
            </c:numRef>
          </c:val>
        </c:ser>
        <c:ser>
          <c:idx val="1"/>
          <c:order val="1"/>
          <c:invertIfNegative val="0"/>
          <c:cat>
            <c:strRef>
              <c:f>FOSSILS!$A$20:$A$25</c:f>
              <c:strCache>
                <c:ptCount val="6"/>
                <c:pt idx="0">
                  <c:v>Hominins</c:v>
                </c:pt>
                <c:pt idx="1">
                  <c:v>Artiodactyla</c:v>
                </c:pt>
                <c:pt idx="2">
                  <c:v>Carnivora</c:v>
                </c:pt>
                <c:pt idx="3">
                  <c:v>Cetacea</c:v>
                </c:pt>
                <c:pt idx="4">
                  <c:v>Perissodactyla</c:v>
                </c:pt>
                <c:pt idx="5">
                  <c:v>Primates</c:v>
                </c:pt>
              </c:strCache>
            </c:strRef>
          </c:cat>
          <c:val>
            <c:numRef>
              <c:f>FOSSILS!$M$20:$M$25</c:f>
              <c:numCache>
                <c:formatCode>General</c:formatCode>
                <c:ptCount val="6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</c:numCache>
            </c:numRef>
          </c:val>
        </c:ser>
        <c:ser>
          <c:idx val="2"/>
          <c:order val="2"/>
          <c:invertIfNegative val="0"/>
          <c:cat>
            <c:strRef>
              <c:f>FOSSILS!$A$20:$A$25</c:f>
              <c:strCache>
                <c:ptCount val="6"/>
                <c:pt idx="0">
                  <c:v>Hominins</c:v>
                </c:pt>
                <c:pt idx="1">
                  <c:v>Artiodactyla</c:v>
                </c:pt>
                <c:pt idx="2">
                  <c:v>Carnivora</c:v>
                </c:pt>
                <c:pt idx="3">
                  <c:v>Cetacea</c:v>
                </c:pt>
                <c:pt idx="4">
                  <c:v>Perissodactyla</c:v>
                </c:pt>
                <c:pt idx="5">
                  <c:v>Primates</c:v>
                </c:pt>
              </c:strCache>
            </c:strRef>
          </c:cat>
          <c:val>
            <c:numRef>
              <c:f>FOSSILS!$N$20:$N$25</c:f>
              <c:numCache>
                <c:formatCode>General</c:formatCode>
                <c:ptCount val="6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76558440"/>
        <c:axId val="-2037967016"/>
      </c:barChart>
      <c:catAx>
        <c:axId val="-207655844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 lang="en-US"/>
          </a:p>
        </c:txPr>
        <c:crossAx val="-2037967016"/>
        <c:crosses val="autoZero"/>
        <c:auto val="1"/>
        <c:lblAlgn val="ctr"/>
        <c:lblOffset val="100"/>
        <c:noMultiLvlLbl val="0"/>
      </c:catAx>
      <c:valAx>
        <c:axId val="-2037967016"/>
        <c:scaling>
          <c:orientation val="minMax"/>
          <c:max val="1.0"/>
          <c:min val="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4000"/>
            </a:pPr>
            <a:endParaRPr lang="en-US"/>
          </a:p>
        </c:txPr>
        <c:crossAx val="-2076558440"/>
        <c:crosses val="autoZero"/>
        <c:crossBetween val="between"/>
        <c:majorUnit val="1.0"/>
      </c:valAx>
      <c:spPr>
        <a:solidFill>
          <a:schemeClr val="dk1"/>
        </a:solidFill>
        <a:ln w="25400" cap="flat" cmpd="sng" algn="ctr">
          <a:solidFill>
            <a:schemeClr val="dk1">
              <a:shade val="50000"/>
            </a:schemeClr>
          </a:solidFill>
          <a:prstDash val="solid"/>
        </a:ln>
        <a:effectLst/>
      </c:spPr>
    </c:plotArea>
    <c:plotVisOnly val="1"/>
    <c:dispBlanksAs val="gap"/>
    <c:showDLblsOverMax val="0"/>
  </c:chart>
  <c:spPr>
    <a:solidFill>
      <a:schemeClr val="dk1"/>
    </a:solidFill>
    <a:ln w="38100" cap="flat" cmpd="sng" algn="ctr">
      <a:noFill/>
      <a:prstDash val="solid"/>
    </a:ln>
    <a:effectLst>
      <a:outerShdw blurRad="40000" dist="20000" dir="5400000" rotWithShape="0">
        <a:srgbClr val="000000">
          <a:alpha val="38000"/>
        </a:srgbClr>
      </a:outerShdw>
    </a:effectLst>
  </c:spPr>
  <c:txPr>
    <a:bodyPr/>
    <a:lstStyle/>
    <a:p>
      <a:pPr>
        <a:defRPr>
          <a:solidFill>
            <a:schemeClr val="lt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4000"/>
            </a:pPr>
            <a:r>
              <a:rPr lang="en-US" sz="4000"/>
              <a:t>1</a:t>
            </a:r>
            <a:r>
              <a:rPr lang="en-US" sz="4000" baseline="0"/>
              <a:t>MY Intervals</a:t>
            </a:r>
            <a:endParaRPr lang="en-US" sz="400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'Hominin-Carnivora'!$A$2:$A$3</c:f>
              <c:strCache>
                <c:ptCount val="2"/>
                <c:pt idx="0">
                  <c:v>Hominins</c:v>
                </c:pt>
                <c:pt idx="1">
                  <c:v>Carnivora</c:v>
                </c:pt>
              </c:strCache>
            </c:strRef>
          </c:cat>
          <c:val>
            <c:numRef>
              <c:f>'Hominin-Carnivora'!$I$2:$I$3</c:f>
              <c:numCache>
                <c:formatCode>General</c:formatCode>
                <c:ptCount val="2"/>
                <c:pt idx="0">
                  <c:v>0.0</c:v>
                </c:pt>
                <c:pt idx="1">
                  <c:v>-8.482</c:v>
                </c:pt>
              </c:numCache>
            </c:numRef>
          </c:val>
        </c:ser>
        <c:ser>
          <c:idx val="1"/>
          <c:order val="1"/>
          <c:invertIfNegative val="0"/>
          <c:cat>
            <c:strRef>
              <c:f>'Hominin-Carnivora'!$A$2:$A$3</c:f>
              <c:strCache>
                <c:ptCount val="2"/>
                <c:pt idx="0">
                  <c:v>Hominins</c:v>
                </c:pt>
                <c:pt idx="1">
                  <c:v>Carnivora</c:v>
                </c:pt>
              </c:strCache>
            </c:strRef>
          </c:cat>
          <c:val>
            <c:numRef>
              <c:f>'Hominin-Carnivora'!$J$2:$J$3</c:f>
              <c:numCache>
                <c:formatCode>General</c:formatCode>
                <c:ptCount val="2"/>
                <c:pt idx="0">
                  <c:v>0.0</c:v>
                </c:pt>
                <c:pt idx="1">
                  <c:v>63.009</c:v>
                </c:pt>
              </c:numCache>
            </c:numRef>
          </c:val>
        </c:ser>
        <c:ser>
          <c:idx val="2"/>
          <c:order val="2"/>
          <c:invertIfNegative val="0"/>
          <c:cat>
            <c:strRef>
              <c:f>'Hominin-Carnivora'!$A$2:$A$3</c:f>
              <c:strCache>
                <c:ptCount val="2"/>
                <c:pt idx="0">
                  <c:v>Hominins</c:v>
                </c:pt>
                <c:pt idx="1">
                  <c:v>Carnivora</c:v>
                </c:pt>
              </c:strCache>
            </c:strRef>
          </c:cat>
          <c:val>
            <c:numRef>
              <c:f>'Hominin-Carnivora'!$K$2:$K$3</c:f>
              <c:numCache>
                <c:formatCode>General</c:formatCode>
                <c:ptCount val="2"/>
                <c:pt idx="0">
                  <c:v>0.0</c:v>
                </c:pt>
                <c:pt idx="1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2667064"/>
        <c:axId val="-2062391608"/>
      </c:barChart>
      <c:catAx>
        <c:axId val="-211266706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ysClr val="window" lastClr="FFFFFF">
                    <a:alpha val="0"/>
                  </a:sysClr>
                </a:solidFill>
              </a:defRPr>
            </a:pPr>
            <a:endParaRPr lang="en-US"/>
          </a:p>
        </c:txPr>
        <c:crossAx val="-2062391608"/>
        <c:crosses val="autoZero"/>
        <c:auto val="1"/>
        <c:lblAlgn val="ctr"/>
        <c:lblOffset val="100"/>
        <c:noMultiLvlLbl val="0"/>
      </c:catAx>
      <c:valAx>
        <c:axId val="-2062391608"/>
        <c:scaling>
          <c:orientation val="minMax"/>
          <c:max val="10.0"/>
          <c:min val="-1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4000"/>
            </a:pPr>
            <a:endParaRPr lang="en-US"/>
          </a:p>
        </c:txPr>
        <c:crossAx val="-2112667064"/>
        <c:crosses val="autoZero"/>
        <c:crossBetween val="between"/>
        <c:majorUnit val="10.0"/>
      </c:valAx>
      <c:spPr>
        <a:solidFill>
          <a:schemeClr val="dk1"/>
        </a:solidFill>
        <a:ln w="25400" cap="flat" cmpd="sng" algn="ctr">
          <a:solidFill>
            <a:schemeClr val="dk1">
              <a:shade val="50000"/>
            </a:schemeClr>
          </a:solidFill>
          <a:prstDash val="solid"/>
        </a:ln>
        <a:effectLst/>
      </c:spPr>
    </c:plotArea>
    <c:plotVisOnly val="1"/>
    <c:dispBlanksAs val="gap"/>
    <c:showDLblsOverMax val="0"/>
  </c:chart>
  <c:spPr>
    <a:solidFill>
      <a:schemeClr val="dk1"/>
    </a:solidFill>
    <a:ln w="38100" cap="flat" cmpd="sng" algn="ctr">
      <a:noFill/>
      <a:prstDash val="solid"/>
    </a:ln>
    <a:effectLst>
      <a:outerShdw blurRad="40000" dist="20000" dir="5400000" rotWithShape="0">
        <a:srgbClr val="000000">
          <a:alpha val="38000"/>
        </a:srgbClr>
      </a:outerShdw>
    </a:effectLst>
  </c:spPr>
  <c:txPr>
    <a:bodyPr/>
    <a:lstStyle/>
    <a:p>
      <a:pPr>
        <a:defRPr>
          <a:solidFill>
            <a:schemeClr val="lt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54680" y="13634723"/>
            <a:ext cx="35753040" cy="9408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9360" y="24871680"/>
            <a:ext cx="29443680" cy="11216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455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9116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367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8232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27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4734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1906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9646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A6A4-2010-D147-A10D-1689D413374B}" type="datetimeFigureOut">
              <a:rPr lang="en-US" smtClean="0"/>
              <a:t>3/18/15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D2E2-3B61-154C-910A-BD4960766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36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A6A4-2010-D147-A10D-1689D413374B}" type="datetimeFigureOut">
              <a:rPr lang="en-US" smtClean="0"/>
              <a:t>3/18/15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D2E2-3B61-154C-910A-BD4960766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10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495240" y="1757686"/>
            <a:ext cx="9464040" cy="37449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03120" y="1757686"/>
            <a:ext cx="27691080" cy="3744976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A6A4-2010-D147-A10D-1689D413374B}" type="datetimeFigureOut">
              <a:rPr lang="en-US" smtClean="0"/>
              <a:t>3/18/15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D2E2-3B61-154C-910A-BD4960766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71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A6A4-2010-D147-A10D-1689D413374B}" type="datetimeFigureOut">
              <a:rPr lang="en-US" smtClean="0"/>
              <a:t>3/18/15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D2E2-3B61-154C-910A-BD4960766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38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2640" y="28204163"/>
            <a:ext cx="35753040" cy="8717280"/>
          </a:xfrm>
        </p:spPr>
        <p:txBody>
          <a:bodyPr anchor="t"/>
          <a:lstStyle>
            <a:lvl1pPr algn="l">
              <a:defRPr sz="2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22640" y="18602966"/>
            <a:ext cx="35753040" cy="9601197"/>
          </a:xfrm>
        </p:spPr>
        <p:txBody>
          <a:bodyPr anchor="b"/>
          <a:lstStyle>
            <a:lvl1pPr marL="0" indent="0">
              <a:buNone/>
              <a:defRPr sz="10700">
                <a:solidFill>
                  <a:schemeClr val="tx1">
                    <a:tint val="75000"/>
                  </a:schemeClr>
                </a:solidFill>
              </a:defRPr>
            </a:lvl1pPr>
            <a:lvl2pPr marL="2455804" indent="0">
              <a:buNone/>
              <a:defRPr sz="9700">
                <a:solidFill>
                  <a:schemeClr val="tx1">
                    <a:tint val="75000"/>
                  </a:schemeClr>
                </a:solidFill>
              </a:defRPr>
            </a:lvl2pPr>
            <a:lvl3pPr marL="4911608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3pPr>
            <a:lvl4pPr marL="7367412" indent="0">
              <a:buNone/>
              <a:defRPr sz="7500">
                <a:solidFill>
                  <a:schemeClr val="tx1">
                    <a:tint val="75000"/>
                  </a:schemeClr>
                </a:solidFill>
              </a:defRPr>
            </a:lvl4pPr>
            <a:lvl5pPr marL="9823216" indent="0">
              <a:buNone/>
              <a:defRPr sz="7500">
                <a:solidFill>
                  <a:schemeClr val="tx1">
                    <a:tint val="75000"/>
                  </a:schemeClr>
                </a:solidFill>
              </a:defRPr>
            </a:lvl5pPr>
            <a:lvl6pPr marL="12279020" indent="0">
              <a:buNone/>
              <a:defRPr sz="7500">
                <a:solidFill>
                  <a:schemeClr val="tx1">
                    <a:tint val="75000"/>
                  </a:schemeClr>
                </a:solidFill>
              </a:defRPr>
            </a:lvl6pPr>
            <a:lvl7pPr marL="14734824" indent="0">
              <a:buNone/>
              <a:defRPr sz="7500">
                <a:solidFill>
                  <a:schemeClr val="tx1">
                    <a:tint val="75000"/>
                  </a:schemeClr>
                </a:solidFill>
              </a:defRPr>
            </a:lvl7pPr>
            <a:lvl8pPr marL="17190629" indent="0">
              <a:buNone/>
              <a:defRPr sz="7500">
                <a:solidFill>
                  <a:schemeClr val="tx1">
                    <a:tint val="75000"/>
                  </a:schemeClr>
                </a:solidFill>
              </a:defRPr>
            </a:lvl8pPr>
            <a:lvl9pPr marL="19646433" indent="0">
              <a:buNone/>
              <a:defRPr sz="7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A6A4-2010-D147-A10D-1689D413374B}" type="datetimeFigureOut">
              <a:rPr lang="en-US" smtClean="0"/>
              <a:t>3/18/15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D2E2-3B61-154C-910A-BD4960766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64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3120" y="10241283"/>
            <a:ext cx="18577560" cy="28966163"/>
          </a:xfrm>
        </p:spPr>
        <p:txBody>
          <a:bodyPr/>
          <a:lstStyle>
            <a:lvl1pPr>
              <a:defRPr sz="15000"/>
            </a:lvl1pPr>
            <a:lvl2pPr>
              <a:defRPr sz="12900"/>
            </a:lvl2pPr>
            <a:lvl3pPr>
              <a:defRPr sz="10700"/>
            </a:lvl3pPr>
            <a:lvl4pPr>
              <a:defRPr sz="9700"/>
            </a:lvl4pPr>
            <a:lvl5pPr>
              <a:defRPr sz="9700"/>
            </a:lvl5pPr>
            <a:lvl6pPr>
              <a:defRPr sz="9700"/>
            </a:lvl6pPr>
            <a:lvl7pPr>
              <a:defRPr sz="9700"/>
            </a:lvl7pPr>
            <a:lvl8pPr>
              <a:defRPr sz="9700"/>
            </a:lvl8pPr>
            <a:lvl9pPr>
              <a:defRPr sz="9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381720" y="10241283"/>
            <a:ext cx="18577560" cy="28966163"/>
          </a:xfrm>
        </p:spPr>
        <p:txBody>
          <a:bodyPr/>
          <a:lstStyle>
            <a:lvl1pPr>
              <a:defRPr sz="15000"/>
            </a:lvl1pPr>
            <a:lvl2pPr>
              <a:defRPr sz="12900"/>
            </a:lvl2pPr>
            <a:lvl3pPr>
              <a:defRPr sz="10700"/>
            </a:lvl3pPr>
            <a:lvl4pPr>
              <a:defRPr sz="9700"/>
            </a:lvl4pPr>
            <a:lvl5pPr>
              <a:defRPr sz="9700"/>
            </a:lvl5pPr>
            <a:lvl6pPr>
              <a:defRPr sz="9700"/>
            </a:lvl6pPr>
            <a:lvl7pPr>
              <a:defRPr sz="9700"/>
            </a:lvl7pPr>
            <a:lvl8pPr>
              <a:defRPr sz="9700"/>
            </a:lvl8pPr>
            <a:lvl9pPr>
              <a:defRPr sz="9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A6A4-2010-D147-A10D-1689D413374B}" type="datetimeFigureOut">
              <a:rPr lang="en-US" smtClean="0"/>
              <a:t>3/18/15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D2E2-3B61-154C-910A-BD4960766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12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3120" y="9824723"/>
            <a:ext cx="18584865" cy="4094477"/>
          </a:xfrm>
        </p:spPr>
        <p:txBody>
          <a:bodyPr anchor="b"/>
          <a:lstStyle>
            <a:lvl1pPr marL="0" indent="0">
              <a:buNone/>
              <a:defRPr sz="12900" b="1"/>
            </a:lvl1pPr>
            <a:lvl2pPr marL="2455804" indent="0">
              <a:buNone/>
              <a:defRPr sz="10700" b="1"/>
            </a:lvl2pPr>
            <a:lvl3pPr marL="4911608" indent="0">
              <a:buNone/>
              <a:defRPr sz="9700" b="1"/>
            </a:lvl3pPr>
            <a:lvl4pPr marL="7367412" indent="0">
              <a:buNone/>
              <a:defRPr sz="8600" b="1"/>
            </a:lvl4pPr>
            <a:lvl5pPr marL="9823216" indent="0">
              <a:buNone/>
              <a:defRPr sz="8600" b="1"/>
            </a:lvl5pPr>
            <a:lvl6pPr marL="12279020" indent="0">
              <a:buNone/>
              <a:defRPr sz="8600" b="1"/>
            </a:lvl6pPr>
            <a:lvl7pPr marL="14734824" indent="0">
              <a:buNone/>
              <a:defRPr sz="8600" b="1"/>
            </a:lvl7pPr>
            <a:lvl8pPr marL="17190629" indent="0">
              <a:buNone/>
              <a:defRPr sz="8600" b="1"/>
            </a:lvl8pPr>
            <a:lvl9pPr marL="19646433" indent="0">
              <a:buNone/>
              <a:defRPr sz="8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03120" y="13919200"/>
            <a:ext cx="18584865" cy="25288243"/>
          </a:xfrm>
        </p:spPr>
        <p:txBody>
          <a:bodyPr/>
          <a:lstStyle>
            <a:lvl1pPr>
              <a:defRPr sz="12900"/>
            </a:lvl1pPr>
            <a:lvl2pPr>
              <a:defRPr sz="10700"/>
            </a:lvl2pPr>
            <a:lvl3pPr>
              <a:defRPr sz="97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367117" y="9824723"/>
            <a:ext cx="18592165" cy="4094477"/>
          </a:xfrm>
        </p:spPr>
        <p:txBody>
          <a:bodyPr anchor="b"/>
          <a:lstStyle>
            <a:lvl1pPr marL="0" indent="0">
              <a:buNone/>
              <a:defRPr sz="12900" b="1"/>
            </a:lvl1pPr>
            <a:lvl2pPr marL="2455804" indent="0">
              <a:buNone/>
              <a:defRPr sz="10700" b="1"/>
            </a:lvl2pPr>
            <a:lvl3pPr marL="4911608" indent="0">
              <a:buNone/>
              <a:defRPr sz="9700" b="1"/>
            </a:lvl3pPr>
            <a:lvl4pPr marL="7367412" indent="0">
              <a:buNone/>
              <a:defRPr sz="8600" b="1"/>
            </a:lvl4pPr>
            <a:lvl5pPr marL="9823216" indent="0">
              <a:buNone/>
              <a:defRPr sz="8600" b="1"/>
            </a:lvl5pPr>
            <a:lvl6pPr marL="12279020" indent="0">
              <a:buNone/>
              <a:defRPr sz="8600" b="1"/>
            </a:lvl6pPr>
            <a:lvl7pPr marL="14734824" indent="0">
              <a:buNone/>
              <a:defRPr sz="8600" b="1"/>
            </a:lvl7pPr>
            <a:lvl8pPr marL="17190629" indent="0">
              <a:buNone/>
              <a:defRPr sz="8600" b="1"/>
            </a:lvl8pPr>
            <a:lvl9pPr marL="19646433" indent="0">
              <a:buNone/>
              <a:defRPr sz="8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367117" y="13919200"/>
            <a:ext cx="18592165" cy="25288243"/>
          </a:xfrm>
        </p:spPr>
        <p:txBody>
          <a:bodyPr/>
          <a:lstStyle>
            <a:lvl1pPr>
              <a:defRPr sz="12900"/>
            </a:lvl1pPr>
            <a:lvl2pPr>
              <a:defRPr sz="10700"/>
            </a:lvl2pPr>
            <a:lvl3pPr>
              <a:defRPr sz="97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A6A4-2010-D147-A10D-1689D413374B}" type="datetimeFigureOut">
              <a:rPr lang="en-US" smtClean="0"/>
              <a:t>3/18/15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D2E2-3B61-154C-910A-BD4960766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0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A6A4-2010-D147-A10D-1689D413374B}" type="datetimeFigureOut">
              <a:rPr lang="en-US" smtClean="0"/>
              <a:t>3/18/15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D2E2-3B61-154C-910A-BD4960766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3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A6A4-2010-D147-A10D-1689D413374B}" type="datetimeFigureOut">
              <a:rPr lang="en-US" smtClean="0"/>
              <a:t>3/18/15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D2E2-3B61-154C-910A-BD4960766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64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2" y="1747520"/>
            <a:ext cx="13838240" cy="7437120"/>
          </a:xfrm>
        </p:spPr>
        <p:txBody>
          <a:bodyPr anchor="b"/>
          <a:lstStyle>
            <a:lvl1pPr algn="l">
              <a:defRPr sz="10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45230" y="1747523"/>
            <a:ext cx="23514050" cy="37459923"/>
          </a:xfrm>
        </p:spPr>
        <p:txBody>
          <a:bodyPr/>
          <a:lstStyle>
            <a:lvl1pPr>
              <a:defRPr sz="17200"/>
            </a:lvl1pPr>
            <a:lvl2pPr>
              <a:defRPr sz="15000"/>
            </a:lvl2pPr>
            <a:lvl3pPr>
              <a:defRPr sz="12900"/>
            </a:lvl3pPr>
            <a:lvl4pPr>
              <a:defRPr sz="10700"/>
            </a:lvl4pPr>
            <a:lvl5pPr>
              <a:defRPr sz="10700"/>
            </a:lvl5pPr>
            <a:lvl6pPr>
              <a:defRPr sz="10700"/>
            </a:lvl6pPr>
            <a:lvl7pPr>
              <a:defRPr sz="10700"/>
            </a:lvl7pPr>
            <a:lvl8pPr>
              <a:defRPr sz="10700"/>
            </a:lvl8pPr>
            <a:lvl9pPr>
              <a:defRPr sz="10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03122" y="9184643"/>
            <a:ext cx="13838240" cy="30022803"/>
          </a:xfrm>
        </p:spPr>
        <p:txBody>
          <a:bodyPr/>
          <a:lstStyle>
            <a:lvl1pPr marL="0" indent="0">
              <a:buNone/>
              <a:defRPr sz="7500"/>
            </a:lvl1pPr>
            <a:lvl2pPr marL="2455804" indent="0">
              <a:buNone/>
              <a:defRPr sz="6400"/>
            </a:lvl2pPr>
            <a:lvl3pPr marL="4911608" indent="0">
              <a:buNone/>
              <a:defRPr sz="5400"/>
            </a:lvl3pPr>
            <a:lvl4pPr marL="7367412" indent="0">
              <a:buNone/>
              <a:defRPr sz="4800"/>
            </a:lvl4pPr>
            <a:lvl5pPr marL="9823216" indent="0">
              <a:buNone/>
              <a:defRPr sz="4800"/>
            </a:lvl5pPr>
            <a:lvl6pPr marL="12279020" indent="0">
              <a:buNone/>
              <a:defRPr sz="4800"/>
            </a:lvl6pPr>
            <a:lvl7pPr marL="14734824" indent="0">
              <a:buNone/>
              <a:defRPr sz="4800"/>
            </a:lvl7pPr>
            <a:lvl8pPr marL="17190629" indent="0">
              <a:buNone/>
              <a:defRPr sz="4800"/>
            </a:lvl8pPr>
            <a:lvl9pPr marL="19646433" indent="0">
              <a:buNone/>
              <a:defRPr sz="4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A6A4-2010-D147-A10D-1689D413374B}" type="datetimeFigureOut">
              <a:rPr lang="en-US" smtClean="0"/>
              <a:t>3/18/15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D2E2-3B61-154C-910A-BD4960766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1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4525" y="30723840"/>
            <a:ext cx="25237440" cy="3627123"/>
          </a:xfrm>
        </p:spPr>
        <p:txBody>
          <a:bodyPr anchor="b"/>
          <a:lstStyle>
            <a:lvl1pPr algn="l">
              <a:defRPr sz="10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244525" y="3921760"/>
            <a:ext cx="25237440" cy="26334720"/>
          </a:xfrm>
        </p:spPr>
        <p:txBody>
          <a:bodyPr/>
          <a:lstStyle>
            <a:lvl1pPr marL="0" indent="0">
              <a:buNone/>
              <a:defRPr sz="17200"/>
            </a:lvl1pPr>
            <a:lvl2pPr marL="2455804" indent="0">
              <a:buNone/>
              <a:defRPr sz="15000"/>
            </a:lvl2pPr>
            <a:lvl3pPr marL="4911608" indent="0">
              <a:buNone/>
              <a:defRPr sz="12900"/>
            </a:lvl3pPr>
            <a:lvl4pPr marL="7367412" indent="0">
              <a:buNone/>
              <a:defRPr sz="10700"/>
            </a:lvl4pPr>
            <a:lvl5pPr marL="9823216" indent="0">
              <a:buNone/>
              <a:defRPr sz="10700"/>
            </a:lvl5pPr>
            <a:lvl6pPr marL="12279020" indent="0">
              <a:buNone/>
              <a:defRPr sz="10700"/>
            </a:lvl6pPr>
            <a:lvl7pPr marL="14734824" indent="0">
              <a:buNone/>
              <a:defRPr sz="10700"/>
            </a:lvl7pPr>
            <a:lvl8pPr marL="17190629" indent="0">
              <a:buNone/>
              <a:defRPr sz="10700"/>
            </a:lvl8pPr>
            <a:lvl9pPr marL="19646433" indent="0">
              <a:buNone/>
              <a:defRPr sz="10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44525" y="34350963"/>
            <a:ext cx="25237440" cy="5151117"/>
          </a:xfrm>
        </p:spPr>
        <p:txBody>
          <a:bodyPr/>
          <a:lstStyle>
            <a:lvl1pPr marL="0" indent="0">
              <a:buNone/>
              <a:defRPr sz="7500"/>
            </a:lvl1pPr>
            <a:lvl2pPr marL="2455804" indent="0">
              <a:buNone/>
              <a:defRPr sz="6400"/>
            </a:lvl2pPr>
            <a:lvl3pPr marL="4911608" indent="0">
              <a:buNone/>
              <a:defRPr sz="5400"/>
            </a:lvl3pPr>
            <a:lvl4pPr marL="7367412" indent="0">
              <a:buNone/>
              <a:defRPr sz="4800"/>
            </a:lvl4pPr>
            <a:lvl5pPr marL="9823216" indent="0">
              <a:buNone/>
              <a:defRPr sz="4800"/>
            </a:lvl5pPr>
            <a:lvl6pPr marL="12279020" indent="0">
              <a:buNone/>
              <a:defRPr sz="4800"/>
            </a:lvl6pPr>
            <a:lvl7pPr marL="14734824" indent="0">
              <a:buNone/>
              <a:defRPr sz="4800"/>
            </a:lvl7pPr>
            <a:lvl8pPr marL="17190629" indent="0">
              <a:buNone/>
              <a:defRPr sz="4800"/>
            </a:lvl8pPr>
            <a:lvl9pPr marL="19646433" indent="0">
              <a:buNone/>
              <a:defRPr sz="4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A6A4-2010-D147-A10D-1689D413374B}" type="datetimeFigureOut">
              <a:rPr lang="en-US" smtClean="0"/>
              <a:t>3/18/15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D2E2-3B61-154C-910A-BD4960766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59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03120" y="1757683"/>
            <a:ext cx="37856160" cy="7315200"/>
          </a:xfrm>
          <a:prstGeom prst="rect">
            <a:avLst/>
          </a:prstGeom>
        </p:spPr>
        <p:txBody>
          <a:bodyPr vert="horz" lIns="491161" tIns="245580" rIns="491161" bIns="2455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3120" y="10241283"/>
            <a:ext cx="37856160" cy="28966163"/>
          </a:xfrm>
          <a:prstGeom prst="rect">
            <a:avLst/>
          </a:prstGeom>
        </p:spPr>
        <p:txBody>
          <a:bodyPr vert="horz" lIns="491161" tIns="245580" rIns="491161" bIns="24558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03120" y="40680643"/>
            <a:ext cx="9814560" cy="2336800"/>
          </a:xfrm>
          <a:prstGeom prst="rect">
            <a:avLst/>
          </a:prstGeom>
        </p:spPr>
        <p:txBody>
          <a:bodyPr vert="horz" lIns="491161" tIns="245580" rIns="491161" bIns="245580" rtlCol="0" anchor="ctr"/>
          <a:lstStyle>
            <a:lvl1pPr algn="l">
              <a:defRPr sz="6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6A6A4-2010-D147-A10D-1689D413374B}" type="datetimeFigureOut">
              <a:rPr lang="en-US" smtClean="0"/>
              <a:t>3/18/15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71320" y="40680643"/>
            <a:ext cx="13319760" cy="2336800"/>
          </a:xfrm>
          <a:prstGeom prst="rect">
            <a:avLst/>
          </a:prstGeom>
        </p:spPr>
        <p:txBody>
          <a:bodyPr vert="horz" lIns="491161" tIns="245580" rIns="491161" bIns="245580" rtlCol="0" anchor="ctr"/>
          <a:lstStyle>
            <a:lvl1pPr algn="ctr">
              <a:defRPr sz="6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144720" y="40680643"/>
            <a:ext cx="9814560" cy="2336800"/>
          </a:xfrm>
          <a:prstGeom prst="rect">
            <a:avLst/>
          </a:prstGeom>
        </p:spPr>
        <p:txBody>
          <a:bodyPr vert="horz" lIns="491161" tIns="245580" rIns="491161" bIns="245580" rtlCol="0" anchor="ctr"/>
          <a:lstStyle>
            <a:lvl1pPr algn="r">
              <a:defRPr sz="6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3D2E2-3B61-154C-910A-BD4960766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03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455804" rtl="0" eaLnBrk="1" latinLnBrk="0" hangingPunct="1">
        <a:spcBef>
          <a:spcPct val="0"/>
        </a:spcBef>
        <a:buNone/>
        <a:defRPr sz="2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41853" indent="-1841853" algn="l" defTabSz="2455804" rtl="0" eaLnBrk="1" latinLnBrk="0" hangingPunct="1">
        <a:spcBef>
          <a:spcPct val="20000"/>
        </a:spcBef>
        <a:buFont typeface="Arial"/>
        <a:buChar char="•"/>
        <a:defRPr sz="17200" kern="1200">
          <a:solidFill>
            <a:schemeClr val="tx1"/>
          </a:solidFill>
          <a:latin typeface="+mn-lt"/>
          <a:ea typeface="+mn-ea"/>
          <a:cs typeface="+mn-cs"/>
        </a:defRPr>
      </a:lvl1pPr>
      <a:lvl2pPr marL="3990682" indent="-1534878" algn="l" defTabSz="2455804" rtl="0" eaLnBrk="1" latinLnBrk="0" hangingPunct="1">
        <a:spcBef>
          <a:spcPct val="20000"/>
        </a:spcBef>
        <a:buFont typeface="Arial"/>
        <a:buChar char="–"/>
        <a:defRPr sz="15000" kern="1200">
          <a:solidFill>
            <a:schemeClr val="tx1"/>
          </a:solidFill>
          <a:latin typeface="+mn-lt"/>
          <a:ea typeface="+mn-ea"/>
          <a:cs typeface="+mn-cs"/>
        </a:defRPr>
      </a:lvl2pPr>
      <a:lvl3pPr marL="6139510" indent="-1227902" algn="l" defTabSz="2455804" rtl="0" eaLnBrk="1" latinLnBrk="0" hangingPunct="1">
        <a:spcBef>
          <a:spcPct val="20000"/>
        </a:spcBef>
        <a:buFont typeface="Arial"/>
        <a:buChar char="•"/>
        <a:defRPr sz="12900" kern="1200">
          <a:solidFill>
            <a:schemeClr val="tx1"/>
          </a:solidFill>
          <a:latin typeface="+mn-lt"/>
          <a:ea typeface="+mn-ea"/>
          <a:cs typeface="+mn-cs"/>
        </a:defRPr>
      </a:lvl3pPr>
      <a:lvl4pPr marL="8595314" indent="-1227902" algn="l" defTabSz="2455804" rtl="0" eaLnBrk="1" latinLnBrk="0" hangingPunct="1">
        <a:spcBef>
          <a:spcPct val="20000"/>
        </a:spcBef>
        <a:buFont typeface="Arial"/>
        <a:buChar char="–"/>
        <a:defRPr sz="10700" kern="1200">
          <a:solidFill>
            <a:schemeClr val="tx1"/>
          </a:solidFill>
          <a:latin typeface="+mn-lt"/>
          <a:ea typeface="+mn-ea"/>
          <a:cs typeface="+mn-cs"/>
        </a:defRPr>
      </a:lvl4pPr>
      <a:lvl5pPr marL="11051118" indent="-1227902" algn="l" defTabSz="2455804" rtl="0" eaLnBrk="1" latinLnBrk="0" hangingPunct="1">
        <a:spcBef>
          <a:spcPct val="20000"/>
        </a:spcBef>
        <a:buFont typeface="Arial"/>
        <a:buChar char="»"/>
        <a:defRPr sz="10700" kern="1200">
          <a:solidFill>
            <a:schemeClr val="tx1"/>
          </a:solidFill>
          <a:latin typeface="+mn-lt"/>
          <a:ea typeface="+mn-ea"/>
          <a:cs typeface="+mn-cs"/>
        </a:defRPr>
      </a:lvl5pPr>
      <a:lvl6pPr marL="13506922" indent="-1227902" algn="l" defTabSz="2455804" rtl="0" eaLnBrk="1" latinLnBrk="0" hangingPunct="1">
        <a:spcBef>
          <a:spcPct val="20000"/>
        </a:spcBef>
        <a:buFont typeface="Arial"/>
        <a:buChar char="•"/>
        <a:defRPr sz="10700" kern="1200">
          <a:solidFill>
            <a:schemeClr val="tx1"/>
          </a:solidFill>
          <a:latin typeface="+mn-lt"/>
          <a:ea typeface="+mn-ea"/>
          <a:cs typeface="+mn-cs"/>
        </a:defRPr>
      </a:lvl6pPr>
      <a:lvl7pPr marL="15962727" indent="-1227902" algn="l" defTabSz="2455804" rtl="0" eaLnBrk="1" latinLnBrk="0" hangingPunct="1">
        <a:spcBef>
          <a:spcPct val="20000"/>
        </a:spcBef>
        <a:buFont typeface="Arial"/>
        <a:buChar char="•"/>
        <a:defRPr sz="10700" kern="1200">
          <a:solidFill>
            <a:schemeClr val="tx1"/>
          </a:solidFill>
          <a:latin typeface="+mn-lt"/>
          <a:ea typeface="+mn-ea"/>
          <a:cs typeface="+mn-cs"/>
        </a:defRPr>
      </a:lvl7pPr>
      <a:lvl8pPr marL="18418531" indent="-1227902" algn="l" defTabSz="2455804" rtl="0" eaLnBrk="1" latinLnBrk="0" hangingPunct="1">
        <a:spcBef>
          <a:spcPct val="20000"/>
        </a:spcBef>
        <a:buFont typeface="Arial"/>
        <a:buChar char="•"/>
        <a:defRPr sz="10700" kern="1200">
          <a:solidFill>
            <a:schemeClr val="tx1"/>
          </a:solidFill>
          <a:latin typeface="+mn-lt"/>
          <a:ea typeface="+mn-ea"/>
          <a:cs typeface="+mn-cs"/>
        </a:defRPr>
      </a:lvl8pPr>
      <a:lvl9pPr marL="20874335" indent="-1227902" algn="l" defTabSz="2455804" rtl="0" eaLnBrk="1" latinLnBrk="0" hangingPunct="1">
        <a:spcBef>
          <a:spcPct val="20000"/>
        </a:spcBef>
        <a:buFont typeface="Arial"/>
        <a:buChar char="•"/>
        <a:defRPr sz="10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55804" rtl="0" eaLnBrk="1" latinLnBrk="0" hangingPunct="1">
        <a:defRPr sz="9700" kern="1200">
          <a:solidFill>
            <a:schemeClr val="tx1"/>
          </a:solidFill>
          <a:latin typeface="+mn-lt"/>
          <a:ea typeface="+mn-ea"/>
          <a:cs typeface="+mn-cs"/>
        </a:defRPr>
      </a:lvl1pPr>
      <a:lvl2pPr marL="2455804" algn="l" defTabSz="2455804" rtl="0" eaLnBrk="1" latinLnBrk="0" hangingPunct="1">
        <a:defRPr sz="9700" kern="1200">
          <a:solidFill>
            <a:schemeClr val="tx1"/>
          </a:solidFill>
          <a:latin typeface="+mn-lt"/>
          <a:ea typeface="+mn-ea"/>
          <a:cs typeface="+mn-cs"/>
        </a:defRPr>
      </a:lvl2pPr>
      <a:lvl3pPr marL="4911608" algn="l" defTabSz="2455804" rtl="0" eaLnBrk="1" latinLnBrk="0" hangingPunct="1">
        <a:defRPr sz="9700" kern="1200">
          <a:solidFill>
            <a:schemeClr val="tx1"/>
          </a:solidFill>
          <a:latin typeface="+mn-lt"/>
          <a:ea typeface="+mn-ea"/>
          <a:cs typeface="+mn-cs"/>
        </a:defRPr>
      </a:lvl3pPr>
      <a:lvl4pPr marL="7367412" algn="l" defTabSz="2455804" rtl="0" eaLnBrk="1" latinLnBrk="0" hangingPunct="1">
        <a:defRPr sz="9700" kern="1200">
          <a:solidFill>
            <a:schemeClr val="tx1"/>
          </a:solidFill>
          <a:latin typeface="+mn-lt"/>
          <a:ea typeface="+mn-ea"/>
          <a:cs typeface="+mn-cs"/>
        </a:defRPr>
      </a:lvl4pPr>
      <a:lvl5pPr marL="9823216" algn="l" defTabSz="2455804" rtl="0" eaLnBrk="1" latinLnBrk="0" hangingPunct="1">
        <a:defRPr sz="9700" kern="1200">
          <a:solidFill>
            <a:schemeClr val="tx1"/>
          </a:solidFill>
          <a:latin typeface="+mn-lt"/>
          <a:ea typeface="+mn-ea"/>
          <a:cs typeface="+mn-cs"/>
        </a:defRPr>
      </a:lvl5pPr>
      <a:lvl6pPr marL="12279020" algn="l" defTabSz="2455804" rtl="0" eaLnBrk="1" latinLnBrk="0" hangingPunct="1">
        <a:defRPr sz="9700" kern="1200">
          <a:solidFill>
            <a:schemeClr val="tx1"/>
          </a:solidFill>
          <a:latin typeface="+mn-lt"/>
          <a:ea typeface="+mn-ea"/>
          <a:cs typeface="+mn-cs"/>
        </a:defRPr>
      </a:lvl6pPr>
      <a:lvl7pPr marL="14734824" algn="l" defTabSz="2455804" rtl="0" eaLnBrk="1" latinLnBrk="0" hangingPunct="1">
        <a:defRPr sz="9700" kern="1200">
          <a:solidFill>
            <a:schemeClr val="tx1"/>
          </a:solidFill>
          <a:latin typeface="+mn-lt"/>
          <a:ea typeface="+mn-ea"/>
          <a:cs typeface="+mn-cs"/>
        </a:defRPr>
      </a:lvl7pPr>
      <a:lvl8pPr marL="17190629" algn="l" defTabSz="2455804" rtl="0" eaLnBrk="1" latinLnBrk="0" hangingPunct="1">
        <a:defRPr sz="9700" kern="1200">
          <a:solidFill>
            <a:schemeClr val="tx1"/>
          </a:solidFill>
          <a:latin typeface="+mn-lt"/>
          <a:ea typeface="+mn-ea"/>
          <a:cs typeface="+mn-cs"/>
        </a:defRPr>
      </a:lvl8pPr>
      <a:lvl9pPr marL="19646433" algn="l" defTabSz="2455804" rtl="0" eaLnBrk="1" latinLnBrk="0" hangingPunct="1">
        <a:defRPr sz="9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g"/><Relationship Id="rId20" Type="http://schemas.openxmlformats.org/officeDocument/2006/relationships/image" Target="../media/image15.png"/><Relationship Id="rId21" Type="http://schemas.openxmlformats.org/officeDocument/2006/relationships/image" Target="../media/image16.png"/><Relationship Id="rId22" Type="http://schemas.openxmlformats.org/officeDocument/2006/relationships/chart" Target="../charts/chart6.xml"/><Relationship Id="rId10" Type="http://schemas.openxmlformats.org/officeDocument/2006/relationships/image" Target="../media/image10.jp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chart" Target="../charts/chart1.xml"/><Relationship Id="rId16" Type="http://schemas.openxmlformats.org/officeDocument/2006/relationships/chart" Target="../charts/chart2.xml"/><Relationship Id="rId17" Type="http://schemas.openxmlformats.org/officeDocument/2006/relationships/chart" Target="../charts/chart3.xml"/><Relationship Id="rId18" Type="http://schemas.openxmlformats.org/officeDocument/2006/relationships/chart" Target="../charts/chart4.xml"/><Relationship Id="rId19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8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506174" y="28969050"/>
            <a:ext cx="18936012" cy="14621818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1F49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43" name="Picture 42" descr="Rplo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"/>
          <a:stretch/>
        </p:blipFill>
        <p:spPr>
          <a:xfrm>
            <a:off x="506174" y="33398507"/>
            <a:ext cx="18905542" cy="9994900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20696554" y="6934885"/>
            <a:ext cx="20971136" cy="21030415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1F49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0714193" y="8365188"/>
            <a:ext cx="20953497" cy="163101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" y="0"/>
            <a:ext cx="42062400" cy="6519648"/>
          </a:xfrm>
          <a:prstGeom prst="rect">
            <a:avLst/>
          </a:prstGeom>
          <a:solidFill>
            <a:srgbClr val="BEE86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9601" y="1056550"/>
            <a:ext cx="2854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000000"/>
                </a:solidFill>
              </a:rPr>
              <a:t>The Effects of Climatic Trends, Variability, and Rates of Change on Mammalian Brain Evolution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807561" y="3776257"/>
            <a:ext cx="144638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/>
              <a:t>B. M. Schilder</a:t>
            </a:r>
            <a:r>
              <a:rPr lang="en-US" sz="4800" b="1" baseline="30000" dirty="0"/>
              <a:t>1</a:t>
            </a:r>
            <a:r>
              <a:rPr lang="en-US" sz="4800" b="1" dirty="0"/>
              <a:t>, W. A. Barr</a:t>
            </a:r>
            <a:r>
              <a:rPr lang="en-US" sz="4800" b="1" baseline="30000" dirty="0"/>
              <a:t>1</a:t>
            </a:r>
            <a:r>
              <a:rPr lang="en-US" sz="4800" b="1" dirty="0"/>
              <a:t>, R. Bobe</a:t>
            </a:r>
            <a:r>
              <a:rPr lang="en-US" sz="4800" b="1" baseline="30000" dirty="0"/>
              <a:t>1</a:t>
            </a:r>
            <a:r>
              <a:rPr lang="en-US" sz="4800" b="1" dirty="0"/>
              <a:t>, &amp; C. C. Sherwood</a:t>
            </a:r>
            <a:r>
              <a:rPr lang="en-US" sz="4800" b="1" baseline="30000" dirty="0"/>
              <a:t>1</a:t>
            </a:r>
            <a:r>
              <a:rPr lang="en-US" sz="4800" b="1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162429" y="4887451"/>
            <a:ext cx="137540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aseline="30000" dirty="0"/>
              <a:t>1</a:t>
            </a:r>
            <a:r>
              <a:rPr lang="en-US" sz="4000" dirty="0"/>
              <a:t>Center for Advanced Study of Human Paleobiology, </a:t>
            </a:r>
          </a:p>
          <a:p>
            <a:pPr algn="ctr"/>
            <a:r>
              <a:rPr lang="en-US" sz="4000" dirty="0"/>
              <a:t>Department of Anthropology, The George Washington University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98004" y="6934885"/>
            <a:ext cx="19044182" cy="11097569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1F49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75705" y="18710785"/>
            <a:ext cx="18936012" cy="9777735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1F49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0696554" y="28339340"/>
            <a:ext cx="20963640" cy="9042145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1F49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20678091" y="37749835"/>
            <a:ext cx="21007237" cy="5841034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1F49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 Same Side Corner Rectangle 63"/>
          <p:cNvSpPr/>
          <p:nvPr/>
        </p:nvSpPr>
        <p:spPr>
          <a:xfrm>
            <a:off x="20806673" y="6953898"/>
            <a:ext cx="20802546" cy="1411291"/>
          </a:xfrm>
          <a:prstGeom prst="round2Same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FFFF"/>
              </a:gs>
              <a:gs pos="50000">
                <a:srgbClr val="BEE86A">
                  <a:alpha val="75000"/>
                </a:srgbClr>
              </a:gs>
              <a:gs pos="25000">
                <a:srgbClr val="BEE86A">
                  <a:alpha val="50000"/>
                </a:srgbClr>
              </a:gs>
              <a:gs pos="75000">
                <a:srgbClr val="BEE86A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 flipH="1">
            <a:off x="20678090" y="7085898"/>
            <a:ext cx="20931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000000"/>
                </a:solidFill>
              </a:rPr>
              <a:t>RESULTS II</a:t>
            </a:r>
            <a:endParaRPr lang="en-US" sz="7200" dirty="0">
              <a:solidFill>
                <a:srgbClr val="000000"/>
              </a:solidFill>
            </a:endParaRPr>
          </a:p>
        </p:txBody>
      </p:sp>
      <p:sp>
        <p:nvSpPr>
          <p:cNvPr id="66" name="Round Same Side Corner Rectangle 65"/>
          <p:cNvSpPr/>
          <p:nvPr/>
        </p:nvSpPr>
        <p:spPr>
          <a:xfrm>
            <a:off x="20696554" y="28339340"/>
            <a:ext cx="20912666" cy="1411291"/>
          </a:xfrm>
          <a:prstGeom prst="round2Same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FFFF"/>
              </a:gs>
              <a:gs pos="50000">
                <a:srgbClr val="BEE86A">
                  <a:alpha val="75000"/>
                </a:srgbClr>
              </a:gs>
              <a:gs pos="25000">
                <a:srgbClr val="BEE86A">
                  <a:alpha val="50000"/>
                </a:srgbClr>
              </a:gs>
              <a:gs pos="75000">
                <a:srgbClr val="BEE86A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 flipH="1">
            <a:off x="20854957" y="28518064"/>
            <a:ext cx="20805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000000"/>
                </a:solidFill>
              </a:rPr>
              <a:t>CONCLUSIONS</a:t>
            </a:r>
            <a:endParaRPr lang="en-US" sz="7200" dirty="0">
              <a:solidFill>
                <a:srgbClr val="000000"/>
              </a:solidFill>
            </a:endParaRPr>
          </a:p>
        </p:txBody>
      </p:sp>
      <p:sp>
        <p:nvSpPr>
          <p:cNvPr id="68" name="Round Same Side Corner Rectangle 67"/>
          <p:cNvSpPr/>
          <p:nvPr/>
        </p:nvSpPr>
        <p:spPr>
          <a:xfrm>
            <a:off x="20854957" y="37846876"/>
            <a:ext cx="20754262" cy="1127343"/>
          </a:xfrm>
          <a:prstGeom prst="round2Same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FFFF"/>
              </a:gs>
              <a:gs pos="50000">
                <a:srgbClr val="BEE86A">
                  <a:alpha val="75000"/>
                </a:srgbClr>
              </a:gs>
              <a:gs pos="25000">
                <a:srgbClr val="BEE86A">
                  <a:alpha val="50000"/>
                </a:srgbClr>
              </a:gs>
              <a:gs pos="75000">
                <a:srgbClr val="BEE86A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 flipH="1">
            <a:off x="20696553" y="37848296"/>
            <a:ext cx="20963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000000"/>
                </a:solidFill>
              </a:rPr>
              <a:t>ACKNOWLEDGEMENTS</a:t>
            </a:r>
            <a:endParaRPr lang="en-US" sz="7200" dirty="0">
              <a:solidFill>
                <a:srgbClr val="000000"/>
              </a:solidFill>
            </a:endParaRPr>
          </a:p>
        </p:txBody>
      </p:sp>
      <p:sp>
        <p:nvSpPr>
          <p:cNvPr id="70" name="Round Same Side Corner Rectangle 69"/>
          <p:cNvSpPr/>
          <p:nvPr/>
        </p:nvSpPr>
        <p:spPr>
          <a:xfrm>
            <a:off x="475705" y="6984264"/>
            <a:ext cx="18844032" cy="1411291"/>
          </a:xfrm>
          <a:prstGeom prst="round2Same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FFFF"/>
              </a:gs>
              <a:gs pos="49000">
                <a:srgbClr val="BEE86A">
                  <a:alpha val="75000"/>
                </a:srgbClr>
              </a:gs>
              <a:gs pos="25000">
                <a:srgbClr val="BEE86A">
                  <a:alpha val="50000"/>
                </a:srgbClr>
              </a:gs>
              <a:gs pos="75000">
                <a:srgbClr val="BEE86A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 flipH="1">
            <a:off x="6188025" y="7085898"/>
            <a:ext cx="746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INTRODUCTION</a:t>
            </a:r>
            <a:endParaRPr lang="en-US" sz="7200" dirty="0"/>
          </a:p>
        </p:txBody>
      </p:sp>
      <p:sp>
        <p:nvSpPr>
          <p:cNvPr id="72" name="Round Same Side Corner Rectangle 71"/>
          <p:cNvSpPr/>
          <p:nvPr/>
        </p:nvSpPr>
        <p:spPr>
          <a:xfrm>
            <a:off x="506175" y="18753157"/>
            <a:ext cx="18813562" cy="1411291"/>
          </a:xfrm>
          <a:prstGeom prst="round2Same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FFFF"/>
              </a:gs>
              <a:gs pos="50000">
                <a:srgbClr val="BEE86A">
                  <a:alpha val="75000"/>
                </a:srgbClr>
              </a:gs>
              <a:gs pos="25000">
                <a:srgbClr val="BEE86A">
                  <a:alpha val="50000"/>
                </a:srgbClr>
              </a:gs>
              <a:gs pos="75000">
                <a:srgbClr val="BEE86A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 flipH="1">
            <a:off x="506173" y="18922206"/>
            <a:ext cx="18813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000000"/>
                </a:solidFill>
              </a:rPr>
              <a:t>MATERIALS AND METHODS</a:t>
            </a:r>
            <a:endParaRPr lang="en-US" sz="7200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849993" y="1601048"/>
            <a:ext cx="3993207" cy="327927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3193" y="1853328"/>
            <a:ext cx="3615658" cy="2753926"/>
          </a:xfrm>
          <a:prstGeom prst="rect">
            <a:avLst/>
          </a:prstGeom>
        </p:spPr>
      </p:pic>
      <p:pic>
        <p:nvPicPr>
          <p:cNvPr id="5" name="Picture 4" descr="CASHP_Logo_RGB_M edi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980" y="1647189"/>
            <a:ext cx="3859620" cy="34800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829883" y="8573249"/>
            <a:ext cx="18133579" cy="914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/>
              <a:t> </a:t>
            </a:r>
            <a:r>
              <a:rPr lang="en-US" sz="4200" dirty="0" smtClean="0"/>
              <a:t>    </a:t>
            </a:r>
            <a:r>
              <a:rPr lang="en-US" sz="4200" dirty="0" smtClean="0"/>
              <a:t>Previous </a:t>
            </a:r>
            <a:r>
              <a:rPr lang="en-US" sz="4200" dirty="0" smtClean="0"/>
              <a:t>studies </a:t>
            </a:r>
            <a:r>
              <a:rPr lang="en-US" sz="4200" dirty="0"/>
              <a:t>have </a:t>
            </a:r>
            <a:r>
              <a:rPr lang="en-US" sz="4200" dirty="0" smtClean="0"/>
              <a:t>investigated the </a:t>
            </a:r>
            <a:r>
              <a:rPr lang="en-US" sz="4200" dirty="0"/>
              <a:t>influence of large-scale global climate changes in temperature or vegetation on </a:t>
            </a:r>
            <a:r>
              <a:rPr lang="en-US" sz="4200" dirty="0" smtClean="0"/>
              <a:t>the local ecology of hominins. Absolute brain size has been shown to be a </a:t>
            </a:r>
            <a:r>
              <a:rPr lang="en-US" sz="4200" dirty="0" smtClean="0"/>
              <a:t>predictor of innovation and  success when mammals are introduced to novel environments (Sol et al., 2008). V</a:t>
            </a:r>
            <a:r>
              <a:rPr lang="en-US" sz="4200" dirty="0" smtClean="0"/>
              <a:t>ariability </a:t>
            </a:r>
            <a:r>
              <a:rPr lang="en-US" sz="4200" dirty="0"/>
              <a:t>selection posits that environmental fluctuations drove </a:t>
            </a:r>
            <a:r>
              <a:rPr lang="en-US" sz="4200" dirty="0" smtClean="0"/>
              <a:t>hominin versatility </a:t>
            </a:r>
            <a:r>
              <a:rPr lang="en-US" sz="4200" dirty="0"/>
              <a:t>in the form of increased brain size, whereas trend selection hypothesizes </a:t>
            </a:r>
            <a:r>
              <a:rPr lang="en-US" sz="4200" dirty="0" smtClean="0"/>
              <a:t>th</a:t>
            </a:r>
            <a:r>
              <a:rPr lang="en-US" sz="4200" dirty="0" smtClean="0"/>
              <a:t>at </a:t>
            </a:r>
            <a:r>
              <a:rPr lang="en-US" sz="4200" dirty="0" smtClean="0"/>
              <a:t>brain size was driven by unidirectional </a:t>
            </a:r>
            <a:r>
              <a:rPr lang="en-US" sz="4200" dirty="0"/>
              <a:t>trends towards increased aridity and global cooling </a:t>
            </a:r>
            <a:r>
              <a:rPr lang="en-US" sz="4200" dirty="0" smtClean="0"/>
              <a:t>(</a:t>
            </a:r>
            <a:r>
              <a:rPr lang="en-US" sz="4200" dirty="0" smtClean="0"/>
              <a:t>Potts, 2012). </a:t>
            </a:r>
            <a:r>
              <a:rPr lang="en-US" sz="4200" dirty="0" smtClean="0"/>
              <a:t>However, previous studies have </a:t>
            </a:r>
            <a:r>
              <a:rPr lang="en-US" sz="4200" dirty="0"/>
              <a:t>only tested limited subsets of climatic variables, measures of brain size, </a:t>
            </a:r>
            <a:r>
              <a:rPr lang="en-US" sz="4200" dirty="0" smtClean="0"/>
              <a:t>time intervals, and taxa </a:t>
            </a:r>
            <a:r>
              <a:rPr lang="en-US" sz="4200" dirty="0"/>
              <a:t>(Ash &amp; Gallup, 2007; Bailey &amp; Geary, 2009; Shultz &amp; Maslin, 2013</a:t>
            </a:r>
            <a:r>
              <a:rPr lang="en-US" sz="4200" dirty="0" smtClean="0"/>
              <a:t>). </a:t>
            </a:r>
            <a:r>
              <a:rPr lang="en-US" sz="4200" dirty="0" smtClean="0"/>
              <a:t>Most </a:t>
            </a:r>
            <a:r>
              <a:rPr lang="en-US" sz="4200" dirty="0"/>
              <a:t>problematically, </a:t>
            </a:r>
            <a:r>
              <a:rPr lang="en-US" sz="4200" dirty="0" smtClean="0"/>
              <a:t>these climatic hypotheses of brai</a:t>
            </a:r>
            <a:r>
              <a:rPr lang="en-US" sz="4200" dirty="0" smtClean="0"/>
              <a:t>n evolution</a:t>
            </a:r>
            <a:r>
              <a:rPr lang="en-US" sz="4200" dirty="0" smtClean="0"/>
              <a:t> </a:t>
            </a:r>
            <a:r>
              <a:rPr lang="en-US" sz="4200" dirty="0" smtClean="0"/>
              <a:t>are not </a:t>
            </a:r>
            <a:r>
              <a:rPr lang="en-US" sz="4200" dirty="0"/>
              <a:t>mutually exclusive. </a:t>
            </a:r>
            <a:r>
              <a:rPr lang="en-US" sz="4200" dirty="0" smtClean="0"/>
              <a:t>Therefore</a:t>
            </a:r>
            <a:r>
              <a:rPr lang="en-US" sz="4200" dirty="0"/>
              <a:t>, this study investigated the relative </a:t>
            </a:r>
            <a:r>
              <a:rPr lang="en-US" sz="4200" dirty="0" smtClean="0"/>
              <a:t>contribution of </a:t>
            </a:r>
            <a:r>
              <a:rPr lang="en-US" sz="4200" dirty="0"/>
              <a:t>variability selection, trend selection, as well as </a:t>
            </a:r>
            <a:r>
              <a:rPr lang="en-US" sz="4200" dirty="0" smtClean="0"/>
              <a:t>rate </a:t>
            </a:r>
            <a:r>
              <a:rPr lang="en-US" sz="4200" dirty="0"/>
              <a:t>selection (the speed at which the environment shifts) </a:t>
            </a:r>
            <a:r>
              <a:rPr lang="en-US" sz="4200" dirty="0" smtClean="0"/>
              <a:t>on fossil </a:t>
            </a:r>
            <a:r>
              <a:rPr lang="en-US" sz="4200" dirty="0"/>
              <a:t>mammal cranial capacity (N=222</a:t>
            </a:r>
            <a:r>
              <a:rPr lang="en-US" sz="4200" dirty="0" smtClean="0"/>
              <a:t>) using </a:t>
            </a:r>
            <a:r>
              <a:rPr lang="en-US" sz="4200" dirty="0"/>
              <a:t>multiple regression models. 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15972938" y="14391152"/>
            <a:ext cx="12283277" cy="28007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4400" dirty="0" smtClean="0">
              <a:solidFill>
                <a:schemeClr val="bg1"/>
              </a:solidFill>
            </a:endParaRPr>
          </a:p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Responsiveness</a:t>
            </a:r>
            <a:r>
              <a:rPr lang="en-US" sz="4400" dirty="0" smtClean="0">
                <a:solidFill>
                  <a:schemeClr val="bg1"/>
                </a:solidFill>
              </a:rPr>
              <a:t> (Regression Coefficients)</a:t>
            </a:r>
            <a:endParaRPr lang="en-US" sz="4400" dirty="0" smtClean="0">
              <a:solidFill>
                <a:schemeClr val="bg1"/>
              </a:solidFill>
            </a:endParaRPr>
          </a:p>
          <a:p>
            <a:pPr algn="ctr"/>
            <a:endParaRPr lang="en-US" sz="4400" dirty="0">
              <a:solidFill>
                <a:schemeClr val="bg1"/>
              </a:solidFill>
            </a:endParaRPr>
          </a:p>
          <a:p>
            <a:pPr algn="ctr"/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0714193" y="21932891"/>
            <a:ext cx="10974287" cy="274243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 descr="07._Camel_Profile,_near_Silverton,_NSW,_07.07.2007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8" b="6883"/>
          <a:stretch/>
        </p:blipFill>
        <p:spPr>
          <a:xfrm>
            <a:off x="24289716" y="23198594"/>
            <a:ext cx="1406429" cy="1336118"/>
          </a:xfrm>
          <a:prstGeom prst="rect">
            <a:avLst/>
          </a:prstGeom>
        </p:spPr>
      </p:pic>
      <p:pic>
        <p:nvPicPr>
          <p:cNvPr id="85" name="Picture 84" descr="african-lion-wallpapers-hd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3" t="2279" r="14342"/>
          <a:stretch/>
        </p:blipFill>
        <p:spPr>
          <a:xfrm>
            <a:off x="25773104" y="23177306"/>
            <a:ext cx="1431684" cy="1363416"/>
          </a:xfrm>
          <a:prstGeom prst="rect">
            <a:avLst/>
          </a:prstGeom>
        </p:spPr>
      </p:pic>
      <p:pic>
        <p:nvPicPr>
          <p:cNvPr id="86" name="Picture 85" descr="killer-whale_591_600x450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0" t="6503" r="22348" b="16077"/>
          <a:stretch/>
        </p:blipFill>
        <p:spPr>
          <a:xfrm>
            <a:off x="27257286" y="23187950"/>
            <a:ext cx="1431684" cy="1363416"/>
          </a:xfrm>
          <a:prstGeom prst="rect">
            <a:avLst/>
          </a:prstGeom>
        </p:spPr>
      </p:pic>
      <p:pic>
        <p:nvPicPr>
          <p:cNvPr id="88" name="Picture 87" descr="images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1" t="12191" r="7597"/>
          <a:stretch/>
        </p:blipFill>
        <p:spPr>
          <a:xfrm>
            <a:off x="28741402" y="23187950"/>
            <a:ext cx="1431687" cy="1352772"/>
          </a:xfrm>
          <a:prstGeom prst="rect">
            <a:avLst/>
          </a:prstGeom>
        </p:spPr>
      </p:pic>
      <p:pic>
        <p:nvPicPr>
          <p:cNvPr id="89" name="Picture 88" descr="images.jp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5" t="2831" r="21447" b="6933"/>
          <a:stretch/>
        </p:blipFill>
        <p:spPr>
          <a:xfrm>
            <a:off x="30239157" y="23198594"/>
            <a:ext cx="1431684" cy="1352772"/>
          </a:xfrm>
          <a:prstGeom prst="rect">
            <a:avLst/>
          </a:prstGeom>
        </p:spPr>
      </p:pic>
      <p:pic>
        <p:nvPicPr>
          <p:cNvPr id="90" name="Picture 89" descr="images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4867" y="23122854"/>
            <a:ext cx="1235377" cy="1411858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20854955" y="24577321"/>
            <a:ext cx="2079319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200" dirty="0" smtClean="0"/>
              <a:t>Responsiveness was defined as the coefficient estimate of the multiple regression.</a:t>
            </a:r>
          </a:p>
          <a:p>
            <a:pPr marL="571500" indent="-571500">
              <a:buFont typeface="Arial"/>
              <a:buChar char="•"/>
            </a:pPr>
            <a:r>
              <a:rPr lang="en-US" sz="4200" dirty="0" smtClean="0"/>
              <a:t>Patterns and degrees </a:t>
            </a:r>
            <a:r>
              <a:rPr lang="en-US" sz="4200" dirty="0"/>
              <a:t>of responsiveness </a:t>
            </a:r>
            <a:r>
              <a:rPr lang="en-US" sz="4200" dirty="0" smtClean="0"/>
              <a:t>differed across Orders </a:t>
            </a:r>
            <a:r>
              <a:rPr lang="en-US" sz="4200" dirty="0"/>
              <a:t>and time </a:t>
            </a:r>
            <a:r>
              <a:rPr lang="en-US" sz="4200" dirty="0" smtClean="0"/>
              <a:t>intervals.</a:t>
            </a:r>
          </a:p>
          <a:p>
            <a:pPr marL="571500" indent="-571500">
              <a:buFont typeface="Arial"/>
              <a:buChar char="•"/>
            </a:pPr>
            <a:r>
              <a:rPr lang="en-US" sz="4200" dirty="0" smtClean="0"/>
              <a:t>Hominin, Carnivore, </a:t>
            </a:r>
            <a:r>
              <a:rPr lang="en-US" sz="4200" dirty="0" err="1" smtClean="0"/>
              <a:t>Perrissodactly</a:t>
            </a:r>
            <a:r>
              <a:rPr lang="en-US" sz="4200" dirty="0" smtClean="0"/>
              <a:t>, and Primate brains were responsive to global climate.</a:t>
            </a:r>
          </a:p>
          <a:p>
            <a:pPr marL="571500" indent="-571500">
              <a:buFont typeface="Arial"/>
              <a:buChar char="•"/>
            </a:pPr>
            <a:r>
              <a:rPr lang="en-US" sz="4200" dirty="0" smtClean="0"/>
              <a:t>An investigation of species from only the last 5MY revealed that Hominins and Carnivora responded very differently to climatic shifts during this time period.</a:t>
            </a:r>
            <a:endParaRPr lang="en-US" sz="4200" dirty="0"/>
          </a:p>
        </p:txBody>
      </p:sp>
      <p:sp>
        <p:nvSpPr>
          <p:cNvPr id="94" name="TextBox 93"/>
          <p:cNvSpPr txBox="1"/>
          <p:nvPr/>
        </p:nvSpPr>
        <p:spPr>
          <a:xfrm>
            <a:off x="20816026" y="29985612"/>
            <a:ext cx="208516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ea"/>
              <a:buAutoNum type="circleNumDbPlain"/>
            </a:pPr>
            <a:r>
              <a:rPr lang="en-US" sz="4200" dirty="0" smtClean="0"/>
              <a:t>Brain size has not increased</a:t>
            </a:r>
            <a:r>
              <a:rPr lang="en-US" sz="4200" dirty="0" smtClean="0"/>
              <a:t> </a:t>
            </a:r>
            <a:r>
              <a:rPr lang="en-US" sz="4200" dirty="0" smtClean="0"/>
              <a:t>over </a:t>
            </a:r>
            <a:r>
              <a:rPr lang="en-US" sz="4200" dirty="0" smtClean="0"/>
              <a:t>time in all mammals, </a:t>
            </a:r>
            <a:r>
              <a:rPr lang="en-US" sz="4200" dirty="0" smtClean="0"/>
              <a:t>and only some Orders respond </a:t>
            </a:r>
            <a:r>
              <a:rPr lang="en-US" sz="4200" dirty="0"/>
              <a:t>to </a:t>
            </a:r>
            <a:r>
              <a:rPr lang="en-US" sz="4200" dirty="0" smtClean="0"/>
              <a:t>global climate </a:t>
            </a:r>
            <a:r>
              <a:rPr lang="en-US" sz="4200" dirty="0"/>
              <a:t>change </a:t>
            </a:r>
            <a:r>
              <a:rPr lang="en-US" sz="4200" dirty="0" smtClean="0"/>
              <a:t>by increasing </a:t>
            </a:r>
            <a:r>
              <a:rPr lang="en-US" sz="4200" dirty="0"/>
              <a:t>brain size.</a:t>
            </a:r>
          </a:p>
          <a:p>
            <a:pPr marL="742950" indent="-742950">
              <a:buFont typeface="+mj-ea"/>
              <a:buAutoNum type="circleNumDbPlain"/>
            </a:pPr>
            <a:r>
              <a:rPr lang="en-US" sz="4200" dirty="0" smtClean="0"/>
              <a:t>Hominin </a:t>
            </a:r>
            <a:r>
              <a:rPr lang="en-US" sz="4200" dirty="0" smtClean="0"/>
              <a:t>brains </a:t>
            </a:r>
            <a:r>
              <a:rPr lang="en-US" sz="4200" dirty="0" smtClean="0"/>
              <a:t>were highly </a:t>
            </a:r>
            <a:r>
              <a:rPr lang="en-US" sz="4200" dirty="0" smtClean="0"/>
              <a:t>responsive to global cooling (and </a:t>
            </a:r>
            <a:r>
              <a:rPr lang="en-US" sz="4200" i="1" dirty="0" smtClean="0"/>
              <a:t>not </a:t>
            </a:r>
            <a:r>
              <a:rPr lang="en-US" sz="4200" dirty="0" smtClean="0"/>
              <a:t>shifts in global variability or rates of change</a:t>
            </a:r>
            <a:r>
              <a:rPr lang="en-US" sz="4200" dirty="0" smtClean="0"/>
              <a:t>), possibly reflecting evolutionary changes to their ecological niche.</a:t>
            </a:r>
            <a:endParaRPr lang="en-US" sz="4200" dirty="0" smtClean="0"/>
          </a:p>
          <a:p>
            <a:pPr marL="742950" indent="-742950">
              <a:buFont typeface="+mj-ea"/>
              <a:buAutoNum type="circleNumDbPlain"/>
            </a:pPr>
            <a:r>
              <a:rPr lang="en-US" sz="4200" dirty="0" smtClean="0"/>
              <a:t>The ecologies of Hominins and Carnivores were affected differently by climatic change in the last 5MY, making Carnivores a poor model for Hominin evolution in this respect.</a:t>
            </a:r>
            <a:endParaRPr lang="en-US" sz="4200" dirty="0" smtClean="0"/>
          </a:p>
        </p:txBody>
      </p:sp>
      <p:sp>
        <p:nvSpPr>
          <p:cNvPr id="95" name="TextBox 94"/>
          <p:cNvSpPr txBox="1"/>
          <p:nvPr/>
        </p:nvSpPr>
        <p:spPr>
          <a:xfrm>
            <a:off x="20854956" y="33955930"/>
            <a:ext cx="2051628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u="sng" dirty="0" smtClean="0"/>
              <a:t>FUTURE DIRECTIONS</a:t>
            </a:r>
          </a:p>
          <a:p>
            <a:pPr marL="742950" indent="-742950">
              <a:buFont typeface="+mj-ea"/>
              <a:buAutoNum type="circleNumDbPlain"/>
            </a:pPr>
            <a:r>
              <a:rPr lang="en-US" sz="4200" dirty="0" smtClean="0"/>
              <a:t>Repeat multiple regression analyses using ancestral </a:t>
            </a:r>
            <a:r>
              <a:rPr lang="en-US" sz="4200" dirty="0" smtClean="0"/>
              <a:t>state reconstructions of </a:t>
            </a:r>
            <a:r>
              <a:rPr lang="en-US" sz="4200" dirty="0" smtClean="0"/>
              <a:t>brain size</a:t>
            </a:r>
            <a:r>
              <a:rPr lang="en-US" sz="4200" dirty="0" smtClean="0"/>
              <a:t> derived from </a:t>
            </a:r>
            <a:r>
              <a:rPr lang="en-US" sz="4200" dirty="0" smtClean="0"/>
              <a:t>extant species’ brain </a:t>
            </a:r>
            <a:r>
              <a:rPr lang="en-US" sz="4200" dirty="0" smtClean="0"/>
              <a:t>size.</a:t>
            </a:r>
            <a:endParaRPr lang="en-US" sz="4200" dirty="0" smtClean="0"/>
          </a:p>
          <a:p>
            <a:pPr marL="742950" indent="-742950">
              <a:buFont typeface="+mj-ea"/>
              <a:buAutoNum type="circleNumDbPlain"/>
            </a:pPr>
            <a:r>
              <a:rPr lang="en-US" sz="4200" dirty="0" smtClean="0"/>
              <a:t>Inclusion of Carbon isotope record measures over the last </a:t>
            </a:r>
            <a:r>
              <a:rPr lang="en-US" sz="4200" dirty="0" smtClean="0"/>
              <a:t>15My as additional predictors of brain size.</a:t>
            </a:r>
            <a:endParaRPr lang="en-US" sz="42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54955" y="39083669"/>
            <a:ext cx="2072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Many thanks to B. Wood, B. Richmond, &amp; J. Kingston for their invaluable advice, and to my fellow CASHP students for </a:t>
            </a:r>
            <a:r>
              <a:rPr lang="en-US" sz="3600" dirty="0" smtClean="0"/>
              <a:t>much needed moral </a:t>
            </a:r>
            <a:r>
              <a:rPr lang="en-US" sz="3600" dirty="0" smtClean="0"/>
              <a:t>support. This project was supported with funding from IGERT (NSF).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0854957" y="40283998"/>
            <a:ext cx="208950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References:</a:t>
            </a:r>
          </a:p>
          <a:p>
            <a:r>
              <a:rPr lang="en-US" sz="2000" dirty="0"/>
              <a:t>Ash, J., Gallup, G.G., Jr., 2007. Paleoclimatic Variation and Brain Expansion during Human Evolution. Human Nature. 18, 109–124.</a:t>
            </a:r>
          </a:p>
          <a:p>
            <a:r>
              <a:rPr lang="en-US" sz="2000" dirty="0"/>
              <a:t>Bailey, D.H., Geary, D.C., 2009. Hominid Brain Evolution. Human Nature. 20, 67–79.</a:t>
            </a:r>
          </a:p>
          <a:p>
            <a:r>
              <a:rPr lang="en-US" sz="2000" dirty="0"/>
              <a:t>Potts, R., 2012. Environmental and Behavioral Evidence Pertaining to the Evolution of Early Homo. Current Anthropology. 53, S299–S317.</a:t>
            </a:r>
          </a:p>
          <a:p>
            <a:r>
              <a:rPr lang="en-US" sz="2000" dirty="0" err="1"/>
              <a:t>Schoenemann</a:t>
            </a:r>
            <a:r>
              <a:rPr lang="en-US" sz="2000" dirty="0"/>
              <a:t>, P.T., Begun, D.R., 2013. Hominid brain evolution. A Companion to Paleoanthropology. 136–164.</a:t>
            </a:r>
          </a:p>
          <a:p>
            <a:r>
              <a:rPr lang="en-US" sz="2000" dirty="0"/>
              <a:t>Shultz, S., Dunbar, R., 2010. Encephalization is not a universal </a:t>
            </a:r>
            <a:r>
              <a:rPr lang="en-US" sz="2000" dirty="0" err="1"/>
              <a:t>macroevolutionary</a:t>
            </a:r>
            <a:r>
              <a:rPr lang="en-US" sz="2000" dirty="0"/>
              <a:t> phenomenon in mammals but is associated with sociality. PNAS. 107, 21582–21586.</a:t>
            </a:r>
          </a:p>
          <a:p>
            <a:r>
              <a:rPr lang="en-US" sz="2000" dirty="0"/>
              <a:t>Shultz, S., Maslin, M., 2013. Early Human Speciation, Brain Expansion and Dispersal Influenced by African Climate Pulses. </a:t>
            </a:r>
            <a:r>
              <a:rPr lang="en-US" sz="2000" dirty="0" err="1"/>
              <a:t>PloS</a:t>
            </a:r>
            <a:r>
              <a:rPr lang="en-US" sz="2000" dirty="0"/>
              <a:t> one. 8, e76750.</a:t>
            </a:r>
          </a:p>
          <a:p>
            <a:r>
              <a:rPr lang="en-US" sz="2000" dirty="0"/>
              <a:t>Sol, D., </a:t>
            </a:r>
            <a:r>
              <a:rPr lang="en-US" sz="2000" dirty="0" err="1"/>
              <a:t>Bacher</a:t>
            </a:r>
            <a:r>
              <a:rPr lang="en-US" sz="2000" dirty="0"/>
              <a:t>, S., Reader, S.M., Lefebvre, L., 2008. Brain size predicts the success of mammal species introduced into novel environments. The American naturalist. 172 </a:t>
            </a:r>
            <a:r>
              <a:rPr lang="en-US" sz="2000" dirty="0" err="1"/>
              <a:t>Suppl</a:t>
            </a:r>
            <a:r>
              <a:rPr lang="en-US" sz="2000" dirty="0"/>
              <a:t> 1, S63–71.</a:t>
            </a:r>
          </a:p>
          <a:p>
            <a:r>
              <a:rPr lang="en-US" sz="2000" dirty="0"/>
              <a:t>Zachos, J., </a:t>
            </a:r>
            <a:r>
              <a:rPr lang="en-US" sz="2000" dirty="0" err="1"/>
              <a:t>Pagani</a:t>
            </a:r>
            <a:r>
              <a:rPr lang="en-US" sz="2000" dirty="0"/>
              <a:t>, M., Sloan, L., Thomas, E., </a:t>
            </a:r>
            <a:r>
              <a:rPr lang="en-US" sz="2000" dirty="0" err="1"/>
              <a:t>Billups</a:t>
            </a:r>
            <a:r>
              <a:rPr lang="en-US" sz="2000" dirty="0"/>
              <a:t>, K., 2001. Trends, rhythms, and aberrations in global climate 65 Ma to present. Science. 292, 686–693.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</p:txBody>
      </p:sp>
      <p:pic>
        <p:nvPicPr>
          <p:cNvPr id="104" name="Picture 103" descr="african-lion-wallpapers-hd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3" t="2279" r="14342"/>
          <a:stretch/>
        </p:blipFill>
        <p:spPr>
          <a:xfrm>
            <a:off x="37992562" y="23146362"/>
            <a:ext cx="1431684" cy="1363416"/>
          </a:xfrm>
          <a:prstGeom prst="rect">
            <a:avLst/>
          </a:prstGeom>
        </p:spPr>
      </p:pic>
      <p:pic>
        <p:nvPicPr>
          <p:cNvPr id="105" name="Picture 104" descr="images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9488" y="23097920"/>
            <a:ext cx="1235377" cy="1411858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34106957" y="13211845"/>
            <a:ext cx="67626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u="sng" dirty="0" smtClean="0"/>
              <a:t>Hominins vs</a:t>
            </a:r>
            <a:r>
              <a:rPr lang="en-US" sz="4200" u="sng" dirty="0" smtClean="0"/>
              <a:t>. </a:t>
            </a:r>
            <a:r>
              <a:rPr lang="en-US" sz="4200" u="sng" dirty="0" smtClean="0"/>
              <a:t>Carnivores</a:t>
            </a:r>
            <a:endParaRPr lang="en-US" sz="4200" dirty="0"/>
          </a:p>
        </p:txBody>
      </p:sp>
      <p:pic>
        <p:nvPicPr>
          <p:cNvPr id="112" name="Picture 111" descr="line_separato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0196" y="34201813"/>
            <a:ext cx="5134610" cy="422479"/>
          </a:xfrm>
          <a:prstGeom prst="rect">
            <a:avLst/>
          </a:prstGeom>
        </p:spPr>
      </p:pic>
      <p:pic>
        <p:nvPicPr>
          <p:cNvPr id="9" name="Picture 8" descr="Rplot01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5701" y="20515541"/>
            <a:ext cx="6208102" cy="7496283"/>
          </a:xfrm>
          <a:prstGeom prst="rect">
            <a:avLst/>
          </a:prstGeom>
          <a:ln w="76200" cmpd="sng">
            <a:noFill/>
          </a:ln>
        </p:spPr>
      </p:pic>
      <p:sp>
        <p:nvSpPr>
          <p:cNvPr id="76" name="TextBox 75"/>
          <p:cNvSpPr txBox="1"/>
          <p:nvPr/>
        </p:nvSpPr>
        <p:spPr>
          <a:xfrm rot="16200000">
            <a:off x="26859349" y="14644883"/>
            <a:ext cx="12113634" cy="21236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4400" dirty="0" smtClean="0">
              <a:solidFill>
                <a:schemeClr val="bg1"/>
              </a:solidFill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Responsiveness (Regression Coefficients)</a:t>
            </a:r>
          </a:p>
          <a:p>
            <a:pPr algn="ctr"/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3004867" y="8395555"/>
            <a:ext cx="7891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 smtClean="0">
                <a:solidFill>
                  <a:schemeClr val="bg1"/>
                </a:solidFill>
              </a:rPr>
              <a:t>Separated by Order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3613513" y="8395555"/>
            <a:ext cx="7891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 smtClean="0">
                <a:solidFill>
                  <a:schemeClr val="bg1"/>
                </a:solidFill>
              </a:rPr>
              <a:t>Hominins vs. Carnivores</a:t>
            </a:r>
            <a:endParaRPr lang="en-US" sz="5400" b="1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2194640" y="8395555"/>
            <a:ext cx="0" cy="16279770"/>
          </a:xfrm>
          <a:prstGeom prst="line">
            <a:avLst/>
          </a:prstGeom>
          <a:ln w="571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007063" y="32684139"/>
            <a:ext cx="2952538" cy="2310643"/>
          </a:xfrm>
          <a:prstGeom prst="straightConnector1">
            <a:avLst/>
          </a:prstGeom>
          <a:ln w="1524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ound Same Side Corner Rectangle 79"/>
          <p:cNvSpPr/>
          <p:nvPr/>
        </p:nvSpPr>
        <p:spPr>
          <a:xfrm>
            <a:off x="619375" y="28969050"/>
            <a:ext cx="18792341" cy="1411291"/>
          </a:xfrm>
          <a:prstGeom prst="round2Same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FFFF"/>
              </a:gs>
              <a:gs pos="50000">
                <a:srgbClr val="BEE86A">
                  <a:alpha val="75000"/>
                </a:srgbClr>
              </a:gs>
              <a:gs pos="25000">
                <a:srgbClr val="BEE86A">
                  <a:alpha val="50000"/>
                </a:srgbClr>
              </a:gs>
              <a:gs pos="75000">
                <a:srgbClr val="BEE86A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 flipH="1">
            <a:off x="398004" y="29118229"/>
            <a:ext cx="18921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000000"/>
                </a:solidFill>
              </a:rPr>
              <a:t>RESULTS I</a:t>
            </a:r>
            <a:endParaRPr lang="en-US" sz="7200" dirty="0">
              <a:solidFill>
                <a:srgbClr val="000000"/>
              </a:solidFill>
            </a:endParaRPr>
          </a:p>
        </p:txBody>
      </p:sp>
      <p:pic>
        <p:nvPicPr>
          <p:cNvPr id="10" name="Picture 9" descr="Screen Shot 2015-03-17 at 1.00.44 AM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20" y="30380341"/>
            <a:ext cx="3428643" cy="3708532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4238829" y="30747612"/>
            <a:ext cx="150809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/>
              <a:buChar char="•"/>
            </a:pPr>
            <a:r>
              <a:rPr lang="en-US" sz="4200" dirty="0" smtClean="0"/>
              <a:t>OLS regressions of brain size vs. time</a:t>
            </a:r>
          </a:p>
          <a:p>
            <a:pPr marL="742950" indent="-742950">
              <a:buFont typeface="Arial"/>
              <a:buChar char="•"/>
            </a:pPr>
            <a:r>
              <a:rPr lang="en-US" sz="4200" dirty="0" smtClean="0"/>
              <a:t>Mammals as a whole increased brain size over time, however…</a:t>
            </a:r>
            <a:endParaRPr lang="en-US" sz="4200" dirty="0"/>
          </a:p>
          <a:p>
            <a:pPr marL="742950" indent="-742950">
              <a:buFont typeface="Arial"/>
              <a:buChar char="•"/>
            </a:pPr>
            <a:r>
              <a:rPr lang="en-US" sz="4200" dirty="0" smtClean="0"/>
              <a:t>Degree of brain size increase over time differed across Orders</a:t>
            </a:r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621748"/>
              </p:ext>
            </p:extLst>
          </p:nvPr>
        </p:nvGraphicFramePr>
        <p:xfrm>
          <a:off x="3677283" y="37584705"/>
          <a:ext cx="3592745" cy="609600"/>
        </p:xfrm>
        <a:graphic>
          <a:graphicData uri="http://schemas.openxmlformats.org/drawingml/2006/table">
            <a:tbl>
              <a:tblPr/>
              <a:tblGrid>
                <a:gridCol w="3592745"/>
              </a:tblGrid>
              <a:tr h="521371"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</a:t>
                      </a:r>
                      <a:r>
                        <a:rPr lang="en-US" sz="40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= 0.846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92" name="Table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94174"/>
              </p:ext>
            </p:extLst>
          </p:nvPr>
        </p:nvGraphicFramePr>
        <p:xfrm>
          <a:off x="9686370" y="37584705"/>
          <a:ext cx="3592745" cy="609600"/>
        </p:xfrm>
        <a:graphic>
          <a:graphicData uri="http://schemas.openxmlformats.org/drawingml/2006/table">
            <a:tbl>
              <a:tblPr/>
              <a:tblGrid>
                <a:gridCol w="3592745"/>
              </a:tblGrid>
              <a:tr h="521371"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</a:t>
                      </a:r>
                      <a:r>
                        <a:rPr lang="en-US" sz="40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= 0.404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062651"/>
              </p:ext>
            </p:extLst>
          </p:nvPr>
        </p:nvGraphicFramePr>
        <p:xfrm>
          <a:off x="15701058" y="37584705"/>
          <a:ext cx="3592745" cy="609600"/>
        </p:xfrm>
        <a:graphic>
          <a:graphicData uri="http://schemas.openxmlformats.org/drawingml/2006/table">
            <a:tbl>
              <a:tblPr/>
              <a:tblGrid>
                <a:gridCol w="3592745"/>
              </a:tblGrid>
              <a:tr h="521371"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</a:t>
                      </a:r>
                      <a:r>
                        <a:rPr lang="en-US" sz="40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= 0.139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00" name="Table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116476"/>
              </p:ext>
            </p:extLst>
          </p:nvPr>
        </p:nvGraphicFramePr>
        <p:xfrm>
          <a:off x="9686370" y="41640836"/>
          <a:ext cx="3592745" cy="609600"/>
        </p:xfrm>
        <a:graphic>
          <a:graphicData uri="http://schemas.openxmlformats.org/drawingml/2006/table">
            <a:tbl>
              <a:tblPr/>
              <a:tblGrid>
                <a:gridCol w="3592745"/>
              </a:tblGrid>
              <a:tr h="521371"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</a:t>
                      </a:r>
                      <a:r>
                        <a:rPr lang="en-US" sz="40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= 0.338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10" name="Table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958177"/>
              </p:ext>
            </p:extLst>
          </p:nvPr>
        </p:nvGraphicFramePr>
        <p:xfrm>
          <a:off x="15726991" y="41640836"/>
          <a:ext cx="3592745" cy="609600"/>
        </p:xfrm>
        <a:graphic>
          <a:graphicData uri="http://schemas.openxmlformats.org/drawingml/2006/table">
            <a:tbl>
              <a:tblPr/>
              <a:tblGrid>
                <a:gridCol w="3592745"/>
              </a:tblGrid>
              <a:tr h="521371"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</a:t>
                      </a:r>
                      <a:r>
                        <a:rPr lang="en-US" sz="40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= 0.298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1182828" y="21212687"/>
            <a:ext cx="17047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Trend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sz="4000" dirty="0" smtClean="0"/>
              <a:t>(</a:t>
            </a:r>
            <a:r>
              <a:rPr lang="en-US" sz="4000" dirty="0"/>
              <a:t>Mean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sp>
        <p:nvSpPr>
          <p:cNvPr id="74" name="TextBox 73"/>
          <p:cNvSpPr txBox="1"/>
          <p:nvPr/>
        </p:nvSpPr>
        <p:spPr>
          <a:xfrm>
            <a:off x="10841178" y="23342029"/>
            <a:ext cx="23775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</a:rPr>
              <a:t>Variability</a:t>
            </a:r>
          </a:p>
          <a:p>
            <a:pPr algn="ctr"/>
            <a:r>
              <a:rPr lang="en-US" sz="4000" dirty="0" smtClean="0"/>
              <a:t>(SD)</a:t>
            </a:r>
            <a:endParaRPr lang="en-US" sz="4000" dirty="0"/>
          </a:p>
        </p:txBody>
      </p:sp>
      <p:sp>
        <p:nvSpPr>
          <p:cNvPr id="75" name="TextBox 74"/>
          <p:cNvSpPr txBox="1"/>
          <p:nvPr/>
        </p:nvSpPr>
        <p:spPr>
          <a:xfrm>
            <a:off x="11243191" y="25829187"/>
            <a:ext cx="16444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3">
                    <a:lumMod val="75000"/>
                  </a:schemeClr>
                </a:solidFill>
              </a:rPr>
              <a:t>Rate</a:t>
            </a:r>
          </a:p>
          <a:p>
            <a:pPr algn="ctr"/>
            <a:r>
              <a:rPr lang="en-US" sz="4000" dirty="0" smtClean="0"/>
              <a:t>(Slope)</a:t>
            </a:r>
            <a:endParaRPr lang="en-US" sz="4000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506173" y="22842104"/>
            <a:ext cx="10213528" cy="42372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 descr="hominin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817" y="23027879"/>
            <a:ext cx="7059125" cy="5389452"/>
          </a:xfrm>
          <a:prstGeom prst="rect">
            <a:avLst/>
          </a:prstGeom>
        </p:spPr>
      </p:pic>
      <p:cxnSp>
        <p:nvCxnSpPr>
          <p:cNvPr id="121" name="Straight Arrow Connector 120"/>
          <p:cNvCxnSpPr/>
          <p:nvPr/>
        </p:nvCxnSpPr>
        <p:spPr>
          <a:xfrm flipH="1">
            <a:off x="5280516" y="24347974"/>
            <a:ext cx="578082" cy="0"/>
          </a:xfrm>
          <a:prstGeom prst="straightConnector1">
            <a:avLst/>
          </a:prstGeom>
          <a:ln w="57150" cmpd="sng"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6" name="Chart 1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7069648"/>
              </p:ext>
            </p:extLst>
          </p:nvPr>
        </p:nvGraphicFramePr>
        <p:xfrm>
          <a:off x="33546595" y="13705750"/>
          <a:ext cx="7229687" cy="4210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127" name="Chart 1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780564"/>
              </p:ext>
            </p:extLst>
          </p:nvPr>
        </p:nvGraphicFramePr>
        <p:xfrm>
          <a:off x="33546595" y="18078964"/>
          <a:ext cx="7229687" cy="42713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28" name="TextBox 127"/>
          <p:cNvSpPr txBox="1"/>
          <p:nvPr/>
        </p:nvSpPr>
        <p:spPr>
          <a:xfrm>
            <a:off x="38423380" y="18654134"/>
            <a:ext cx="1403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FFFFFF"/>
                </a:solidFill>
              </a:rPr>
              <a:t>96.8</a:t>
            </a:r>
            <a:endParaRPr lang="en-US" sz="2800" i="1" dirty="0">
              <a:solidFill>
                <a:srgbClr val="FFFFFF"/>
              </a:solidFill>
            </a:endParaRPr>
          </a:p>
        </p:txBody>
      </p:sp>
      <p:graphicFrame>
        <p:nvGraphicFramePr>
          <p:cNvPr id="134" name="Chart 1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7523089"/>
              </p:ext>
            </p:extLst>
          </p:nvPr>
        </p:nvGraphicFramePr>
        <p:xfrm>
          <a:off x="22238049" y="9649895"/>
          <a:ext cx="9692640" cy="3950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135" name="Chart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7719561"/>
              </p:ext>
            </p:extLst>
          </p:nvPr>
        </p:nvGraphicFramePr>
        <p:xfrm>
          <a:off x="22258180" y="13523307"/>
          <a:ext cx="9430301" cy="4206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graphicFrame>
        <p:nvGraphicFramePr>
          <p:cNvPr id="136" name="Chart 13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4628948"/>
              </p:ext>
            </p:extLst>
          </p:nvPr>
        </p:nvGraphicFramePr>
        <p:xfrm>
          <a:off x="22258180" y="17729725"/>
          <a:ext cx="9430300" cy="4033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pic>
        <p:nvPicPr>
          <p:cNvPr id="40" name="Picture 39" descr="Screen Shot 2015-03-21 at 5.21.19 PM.png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4"/>
          <a:stretch/>
        </p:blipFill>
        <p:spPr>
          <a:xfrm>
            <a:off x="22642276" y="21379076"/>
            <a:ext cx="9028566" cy="1538341"/>
          </a:xfrm>
          <a:prstGeom prst="rect">
            <a:avLst/>
          </a:prstGeom>
        </p:spPr>
      </p:pic>
      <p:pic>
        <p:nvPicPr>
          <p:cNvPr id="37" name="Picture 36" descr="Screen Shot 2015-03-17 at 9.57.38 PM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2583" y="8666987"/>
            <a:ext cx="2592223" cy="2062365"/>
          </a:xfrm>
          <a:prstGeom prst="rect">
            <a:avLst/>
          </a:prstGeom>
          <a:ln>
            <a:solidFill>
              <a:srgbClr val="FFFFFF"/>
            </a:solidFill>
          </a:ln>
        </p:spPr>
      </p:pic>
      <p:graphicFrame>
        <p:nvGraphicFramePr>
          <p:cNvPr id="124" name="Chart 1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3752744"/>
              </p:ext>
            </p:extLst>
          </p:nvPr>
        </p:nvGraphicFramePr>
        <p:xfrm>
          <a:off x="33546595" y="9698170"/>
          <a:ext cx="7229687" cy="4206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  <p:sp>
        <p:nvSpPr>
          <p:cNvPr id="109" name="TextBox 108"/>
          <p:cNvSpPr txBox="1"/>
          <p:nvPr/>
        </p:nvSpPr>
        <p:spPr>
          <a:xfrm>
            <a:off x="38423380" y="10347655"/>
            <a:ext cx="1403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FFFFFF"/>
                </a:solidFill>
              </a:rPr>
              <a:t>63.0</a:t>
            </a:r>
            <a:endParaRPr lang="en-US" sz="2800" i="1" dirty="0">
              <a:solidFill>
                <a:srgbClr val="FFFFFF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34863387" y="22088732"/>
            <a:ext cx="2271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Hominins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37566767" y="22088732"/>
            <a:ext cx="2271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Carnivora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06175" y="20207397"/>
            <a:ext cx="10213528" cy="267765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ea"/>
              <a:buAutoNum type="circleNumDbPlain"/>
            </a:pPr>
            <a:r>
              <a:rPr lang="en-US" sz="4200" dirty="0" smtClean="0"/>
              <a:t>Measured δ18O mean, SD, slope for preceding time interval from fossil date</a:t>
            </a:r>
          </a:p>
          <a:p>
            <a:pPr marL="742950" indent="-742950">
              <a:buFont typeface="+mj-ea"/>
              <a:buAutoNum type="circleNumDbPlain"/>
            </a:pPr>
            <a:r>
              <a:rPr lang="en-US" sz="4200" dirty="0" smtClean="0"/>
              <a:t>Performed multiple regressions in R Studio  with each measure as a predictor of CC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73309" y="28017221"/>
            <a:ext cx="13690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Data </a:t>
            </a:r>
            <a:r>
              <a:rPr lang="en-US" sz="2000" b="1" i="1" dirty="0" smtClean="0"/>
              <a:t>References</a:t>
            </a:r>
            <a:r>
              <a:rPr lang="en-US" sz="2000" i="1" dirty="0" smtClean="0"/>
              <a:t>: </a:t>
            </a:r>
            <a:r>
              <a:rPr lang="en-US" sz="2000" i="1" dirty="0" err="1" smtClean="0"/>
              <a:t>Boddy</a:t>
            </a:r>
            <a:r>
              <a:rPr lang="en-US" sz="2000" i="1" dirty="0" smtClean="0"/>
              <a:t> et al. (2010); </a:t>
            </a:r>
            <a:r>
              <a:rPr lang="en-US" sz="2000" i="1" dirty="0" smtClean="0"/>
              <a:t>Shultz</a:t>
            </a:r>
            <a:r>
              <a:rPr lang="en-US" sz="2000" i="1" dirty="0" smtClean="0"/>
              <a:t>, Nelson, &amp; Dunbar (2012); </a:t>
            </a:r>
            <a:r>
              <a:rPr lang="en-US" sz="2000" i="1" dirty="0" err="1" smtClean="0"/>
              <a:t>Schoenemann</a:t>
            </a:r>
            <a:r>
              <a:rPr lang="en-US" sz="2000" i="1" dirty="0" smtClean="0"/>
              <a:t> &amp; Begun (2013); Zachos </a:t>
            </a:r>
            <a:r>
              <a:rPr lang="en-US" sz="2000" i="1" dirty="0"/>
              <a:t>et al. (2001</a:t>
            </a:r>
            <a:r>
              <a:rPr lang="en-US" sz="2000" i="1" dirty="0" smtClean="0"/>
              <a:t>)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77634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12135</TotalTime>
  <Words>925</Words>
  <Application>Microsoft Macintosh PowerPoint</Application>
  <PresentationFormat>Custom</PresentationFormat>
  <Paragraphs>65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The George Washington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Chet Sherwood</dc:creator>
  <cp:lastModifiedBy>Brian Schilder</cp:lastModifiedBy>
  <cp:revision>190</cp:revision>
  <dcterms:created xsi:type="dcterms:W3CDTF">2012-02-01T15:29:59Z</dcterms:created>
  <dcterms:modified xsi:type="dcterms:W3CDTF">2015-03-24T23:32:29Z</dcterms:modified>
</cp:coreProperties>
</file>